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4"/>
  </p:sldMasterIdLst>
  <p:notesMasterIdLst>
    <p:notesMasterId r:id="rId20"/>
  </p:notesMasterIdLst>
  <p:handoutMasterIdLst>
    <p:handoutMasterId r:id="rId21"/>
  </p:handoutMasterIdLst>
  <p:sldIdLst>
    <p:sldId id="257" r:id="rId5"/>
    <p:sldId id="258" r:id="rId6"/>
    <p:sldId id="264" r:id="rId7"/>
    <p:sldId id="265" r:id="rId8"/>
    <p:sldId id="266" r:id="rId9"/>
    <p:sldId id="267" r:id="rId10"/>
    <p:sldId id="268" r:id="rId11"/>
    <p:sldId id="270" r:id="rId12"/>
    <p:sldId id="272" r:id="rId13"/>
    <p:sldId id="273" r:id="rId14"/>
    <p:sldId id="274" r:id="rId15"/>
    <p:sldId id="275" r:id="rId16"/>
    <p:sldId id="278" r:id="rId17"/>
    <p:sldId id="280" r:id="rId18"/>
    <p:sldId id="263" r:id="rId19"/>
  </p:sldIdLst>
  <p:sldSz cx="9144000" cy="6858000" type="screen4x3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60C30"/>
    <a:srgbClr val="0073C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996" autoAdjust="0"/>
    <p:restoredTop sz="94660"/>
  </p:normalViewPr>
  <p:slideViewPr>
    <p:cSldViewPr>
      <p:cViewPr varScale="1">
        <p:scale>
          <a:sx n="106" d="100"/>
          <a:sy n="106" d="100"/>
        </p:scale>
        <p:origin x="990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7" d="100"/>
          <a:sy n="87" d="100"/>
        </p:scale>
        <p:origin x="3042" y="72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A6EFFB-E210-479F-9C1C-81E50A06EAB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18522811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41425"/>
            <a:ext cx="44672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6A1A93-BFF3-44A8-B18A-B91EA16F780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2885078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6A1A93-BFF3-44A8-B18A-B91EA16F780A}" type="slidenum">
              <a:rPr lang="cs-CZ" smtClean="0"/>
              <a:t>1</a:t>
            </a:fld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660021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1_Vlastní rozlože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 descr="logo csi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619672" y="548680"/>
            <a:ext cx="6179928" cy="1616596"/>
          </a:xfrm>
          <a:prstGeom prst="rect">
            <a:avLst/>
          </a:prstGeom>
        </p:spPr>
      </p:pic>
      <p:pic>
        <p:nvPicPr>
          <p:cNvPr id="4" name="Obrázek 3" descr="lišta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23528" y="2684276"/>
            <a:ext cx="8820472" cy="1291297"/>
          </a:xfrm>
          <a:prstGeom prst="rect">
            <a:avLst/>
          </a:prstGeom>
        </p:spPr>
      </p:pic>
      <p:sp>
        <p:nvSpPr>
          <p:cNvPr id="6" name="Zástupný symbol pro text 5"/>
          <p:cNvSpPr>
            <a:spLocks noGrp="1"/>
          </p:cNvSpPr>
          <p:nvPr>
            <p:ph type="body" sz="quarter" idx="10" hasCustomPrompt="1"/>
          </p:nvPr>
        </p:nvSpPr>
        <p:spPr>
          <a:xfrm>
            <a:off x="1619250" y="2924175"/>
            <a:ext cx="7129463" cy="865188"/>
          </a:xfrm>
          <a:prstGeom prst="rect">
            <a:avLst/>
          </a:prstGeom>
        </p:spPr>
        <p:txBody>
          <a:bodyPr/>
          <a:lstStyle>
            <a:lvl1pPr>
              <a:buNone/>
              <a:defRPr sz="5400" b="1" i="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cs-CZ" dirty="0" smtClean="0"/>
              <a:t>Název prezentace</a:t>
            </a:r>
            <a:endParaRPr lang="cs-CZ" dirty="0"/>
          </a:p>
        </p:txBody>
      </p:sp>
      <p:sp>
        <p:nvSpPr>
          <p:cNvPr id="8" name="Zástupný symbol pro text 7"/>
          <p:cNvSpPr>
            <a:spLocks noGrp="1"/>
          </p:cNvSpPr>
          <p:nvPr>
            <p:ph type="body" sz="quarter" idx="11" hasCustomPrompt="1"/>
          </p:nvPr>
        </p:nvSpPr>
        <p:spPr>
          <a:xfrm>
            <a:off x="1622906" y="4293096"/>
            <a:ext cx="7129463" cy="576684"/>
          </a:xfrm>
          <a:prstGeom prst="rect">
            <a:avLst/>
          </a:prstGeom>
        </p:spPr>
        <p:txBody>
          <a:bodyPr/>
          <a:lstStyle>
            <a:lvl1pPr>
              <a:buNone/>
              <a:defRPr sz="2800" b="1" i="0" baseline="0"/>
            </a:lvl1pPr>
            <a:lvl5pPr>
              <a:buNone/>
              <a:defRPr/>
            </a:lvl5pPr>
          </a:lstStyle>
          <a:p>
            <a:pPr lvl="0"/>
            <a:r>
              <a:rPr lang="cs-CZ" dirty="0" smtClean="0"/>
              <a:t>Titul, jméno, příjmení</a:t>
            </a:r>
            <a:endParaRPr lang="cs-CZ" dirty="0"/>
          </a:p>
        </p:txBody>
      </p:sp>
      <p:sp>
        <p:nvSpPr>
          <p:cNvPr id="9" name="Zástupný symbol pro text 7"/>
          <p:cNvSpPr>
            <a:spLocks noGrp="1"/>
          </p:cNvSpPr>
          <p:nvPr>
            <p:ph type="body" sz="quarter" idx="12" hasCustomPrompt="1"/>
          </p:nvPr>
        </p:nvSpPr>
        <p:spPr>
          <a:xfrm>
            <a:off x="1619672" y="4797152"/>
            <a:ext cx="7129463" cy="576684"/>
          </a:xfrm>
          <a:prstGeom prst="rect">
            <a:avLst/>
          </a:prstGeom>
        </p:spPr>
        <p:txBody>
          <a:bodyPr/>
          <a:lstStyle>
            <a:lvl1pPr>
              <a:buNone/>
              <a:defRPr sz="1800" b="0" i="0" baseline="0"/>
            </a:lvl1pPr>
            <a:lvl5pPr>
              <a:buNone/>
              <a:defRPr/>
            </a:lvl5pPr>
          </a:lstStyle>
          <a:p>
            <a:pPr lvl="0"/>
            <a:r>
              <a:rPr lang="cs-CZ" dirty="0" smtClean="0"/>
              <a:t>Funkce</a:t>
            </a:r>
            <a:endParaRPr lang="cs-CZ" dirty="0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3" hasCustomPrompt="1"/>
          </p:nvPr>
        </p:nvSpPr>
        <p:spPr>
          <a:xfrm>
            <a:off x="1619672" y="5445225"/>
            <a:ext cx="7129463" cy="648072"/>
          </a:xfrm>
          <a:prstGeom prst="rect">
            <a:avLst/>
          </a:prstGeom>
        </p:spPr>
        <p:txBody>
          <a:bodyPr/>
          <a:lstStyle>
            <a:lvl1pPr marL="342900" marR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000" b="1" i="0" baseline="0"/>
            </a:lvl1pPr>
          </a:lstStyle>
          <a:p>
            <a:pPr lvl="0"/>
            <a:r>
              <a:rPr lang="cs-CZ" dirty="0" smtClean="0"/>
              <a:t>Místo, datum konání, případně další informace</a:t>
            </a:r>
            <a:endParaRPr lang="cs-CZ" dirty="0"/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66287" y="6237312"/>
            <a:ext cx="4011427" cy="504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text 10"/>
          <p:cNvSpPr>
            <a:spLocks noGrp="1"/>
          </p:cNvSpPr>
          <p:nvPr>
            <p:ph type="body" sz="quarter" idx="10" hasCustomPrompt="1"/>
          </p:nvPr>
        </p:nvSpPr>
        <p:spPr>
          <a:xfrm>
            <a:off x="467544" y="2060575"/>
            <a:ext cx="8208144" cy="4104729"/>
          </a:xfrm>
          <a:prstGeom prst="rect">
            <a:avLst/>
          </a:prstGeom>
        </p:spPr>
        <p:txBody>
          <a:bodyPr/>
          <a:lstStyle>
            <a:lvl1pPr>
              <a:buClr>
                <a:schemeClr val="tx2"/>
              </a:buClr>
              <a:buFontTx/>
              <a:buBlip>
                <a:blip r:embed="rId2"/>
              </a:buBlip>
              <a:defRPr baseline="0"/>
            </a:lvl1pPr>
          </a:lstStyle>
          <a:p>
            <a:pPr lvl="0"/>
            <a:r>
              <a:rPr lang="cs-CZ" dirty="0" smtClean="0"/>
              <a:t> odrážky</a:t>
            </a:r>
          </a:p>
          <a:p>
            <a:pPr lvl="0"/>
            <a:endParaRPr lang="cs-CZ" dirty="0" smtClean="0"/>
          </a:p>
        </p:txBody>
      </p:sp>
      <p:sp>
        <p:nvSpPr>
          <p:cNvPr id="10" name="Zástupný symbol pro text 9"/>
          <p:cNvSpPr>
            <a:spLocks noGrp="1"/>
          </p:cNvSpPr>
          <p:nvPr>
            <p:ph type="body" sz="quarter" idx="12" hasCustomPrompt="1"/>
          </p:nvPr>
        </p:nvSpPr>
        <p:spPr>
          <a:xfrm>
            <a:off x="467544" y="981075"/>
            <a:ext cx="8208144" cy="863600"/>
          </a:xfrm>
          <a:prstGeom prst="rect">
            <a:avLst/>
          </a:prstGeom>
        </p:spPr>
        <p:txBody>
          <a:bodyPr/>
          <a:lstStyle>
            <a:lvl1pPr algn="ctr">
              <a:buNone/>
              <a:defRPr sz="4800" b="1" i="0" baseline="0">
                <a:solidFill>
                  <a:srgbClr val="C00000"/>
                </a:solidFill>
              </a:defRPr>
            </a:lvl1pPr>
          </a:lstStyle>
          <a:p>
            <a:pPr lvl="0"/>
            <a:r>
              <a:rPr lang="cs-CZ" dirty="0" smtClean="0"/>
              <a:t>Nadpis</a:t>
            </a:r>
            <a:endParaRPr lang="cs-CZ" dirty="0"/>
          </a:p>
        </p:txBody>
      </p:sp>
      <p:sp>
        <p:nvSpPr>
          <p:cNvPr id="12" name="Zástupný symbol pro text 6"/>
          <p:cNvSpPr>
            <a:spLocks noGrp="1"/>
          </p:cNvSpPr>
          <p:nvPr>
            <p:ph type="body" sz="quarter" idx="11" hasCustomPrompt="1"/>
          </p:nvPr>
        </p:nvSpPr>
        <p:spPr>
          <a:xfrm>
            <a:off x="2339975" y="260350"/>
            <a:ext cx="5400675" cy="288925"/>
          </a:xfrm>
          <a:prstGeom prst="rect">
            <a:avLst/>
          </a:prstGeom>
        </p:spPr>
        <p:txBody>
          <a:bodyPr/>
          <a:lstStyle>
            <a:lvl1pPr>
              <a:buNone/>
              <a:defRPr sz="1800" b="1" i="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cs-CZ" dirty="0" smtClean="0"/>
              <a:t>Název prezentace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lastní rozlože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text 10"/>
          <p:cNvSpPr>
            <a:spLocks noGrp="1"/>
          </p:cNvSpPr>
          <p:nvPr>
            <p:ph type="body" sz="quarter" idx="13" hasCustomPrompt="1"/>
          </p:nvPr>
        </p:nvSpPr>
        <p:spPr>
          <a:xfrm>
            <a:off x="467544" y="2060575"/>
            <a:ext cx="8208144" cy="4104729"/>
          </a:xfrm>
          <a:prstGeom prst="rect">
            <a:avLst/>
          </a:prstGeom>
        </p:spPr>
        <p:txBody>
          <a:bodyPr/>
          <a:lstStyle>
            <a:lvl1pPr marL="180000" indent="0">
              <a:buClr>
                <a:schemeClr val="tx2"/>
              </a:buClr>
              <a:buFontTx/>
              <a:buNone/>
              <a:defRPr sz="3000" b="1" i="0" baseline="0"/>
            </a:lvl1pPr>
          </a:lstStyle>
          <a:p>
            <a:pPr lvl="0"/>
            <a:r>
              <a:rPr lang="cs-CZ" dirty="0" smtClean="0"/>
              <a:t>Textové pole</a:t>
            </a:r>
          </a:p>
        </p:txBody>
      </p:sp>
      <p:sp>
        <p:nvSpPr>
          <p:cNvPr id="5" name="Zástupný symbol pro text 9"/>
          <p:cNvSpPr>
            <a:spLocks noGrp="1"/>
          </p:cNvSpPr>
          <p:nvPr>
            <p:ph type="body" sz="quarter" idx="12" hasCustomPrompt="1"/>
          </p:nvPr>
        </p:nvSpPr>
        <p:spPr>
          <a:xfrm>
            <a:off x="467544" y="981075"/>
            <a:ext cx="8208144" cy="863600"/>
          </a:xfrm>
          <a:prstGeom prst="rect">
            <a:avLst/>
          </a:prstGeom>
        </p:spPr>
        <p:txBody>
          <a:bodyPr/>
          <a:lstStyle>
            <a:lvl1pPr algn="ctr">
              <a:buNone/>
              <a:defRPr sz="4800" b="1" i="0" baseline="0">
                <a:solidFill>
                  <a:srgbClr val="C00000"/>
                </a:solidFill>
              </a:defRPr>
            </a:lvl1pPr>
          </a:lstStyle>
          <a:p>
            <a:pPr lvl="0"/>
            <a:r>
              <a:rPr lang="cs-CZ" dirty="0" smtClean="0"/>
              <a:t>Nadpis</a:t>
            </a:r>
            <a:endParaRPr lang="cs-CZ" dirty="0"/>
          </a:p>
        </p:txBody>
      </p:sp>
      <p:sp>
        <p:nvSpPr>
          <p:cNvPr id="7" name="Zástupný symbol pro text 6"/>
          <p:cNvSpPr>
            <a:spLocks noGrp="1"/>
          </p:cNvSpPr>
          <p:nvPr>
            <p:ph type="body" sz="quarter" idx="11" hasCustomPrompt="1"/>
          </p:nvPr>
        </p:nvSpPr>
        <p:spPr>
          <a:xfrm>
            <a:off x="2339975" y="260350"/>
            <a:ext cx="5400675" cy="288925"/>
          </a:xfrm>
          <a:prstGeom prst="rect">
            <a:avLst/>
          </a:prstGeom>
        </p:spPr>
        <p:txBody>
          <a:bodyPr/>
          <a:lstStyle>
            <a:lvl1pPr>
              <a:buNone/>
              <a:defRPr sz="1800" b="1" i="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cs-CZ" dirty="0" smtClean="0"/>
              <a:t>Název prezentace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Vlastní rozlože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10"/>
          <p:cNvSpPr>
            <a:spLocks noGrp="1"/>
          </p:cNvSpPr>
          <p:nvPr>
            <p:ph type="body" sz="quarter" idx="10" hasCustomPrompt="1"/>
          </p:nvPr>
        </p:nvSpPr>
        <p:spPr>
          <a:xfrm>
            <a:off x="467544" y="3429000"/>
            <a:ext cx="8208144" cy="2736304"/>
          </a:xfrm>
          <a:prstGeom prst="rect">
            <a:avLst/>
          </a:prstGeom>
        </p:spPr>
        <p:txBody>
          <a:bodyPr/>
          <a:lstStyle>
            <a:lvl1pPr>
              <a:buClr>
                <a:schemeClr val="tx2"/>
              </a:buClr>
              <a:buFontTx/>
              <a:buBlip>
                <a:blip r:embed="rId2"/>
              </a:buBlip>
              <a:defRPr baseline="0"/>
            </a:lvl1pPr>
          </a:lstStyle>
          <a:p>
            <a:pPr lvl="0"/>
            <a:r>
              <a:rPr lang="cs-CZ" dirty="0" smtClean="0"/>
              <a:t> odrážky</a:t>
            </a:r>
          </a:p>
          <a:p>
            <a:pPr lvl="0"/>
            <a:endParaRPr lang="cs-CZ" dirty="0" smtClean="0"/>
          </a:p>
        </p:txBody>
      </p:sp>
      <p:sp>
        <p:nvSpPr>
          <p:cNvPr id="4" name="Zástupný symbol pro text 10"/>
          <p:cNvSpPr>
            <a:spLocks noGrp="1"/>
          </p:cNvSpPr>
          <p:nvPr>
            <p:ph type="body" sz="quarter" idx="13" hasCustomPrompt="1"/>
          </p:nvPr>
        </p:nvSpPr>
        <p:spPr>
          <a:xfrm>
            <a:off x="467544" y="2060575"/>
            <a:ext cx="8208144" cy="1368425"/>
          </a:xfrm>
          <a:prstGeom prst="rect">
            <a:avLst/>
          </a:prstGeom>
        </p:spPr>
        <p:txBody>
          <a:bodyPr wrap="square"/>
          <a:lstStyle>
            <a:lvl1pPr marL="180000" indent="0">
              <a:buClr>
                <a:schemeClr val="tx2"/>
              </a:buClr>
              <a:buFontTx/>
              <a:buNone/>
              <a:defRPr sz="3000" b="1" i="0" baseline="0"/>
            </a:lvl1pPr>
          </a:lstStyle>
          <a:p>
            <a:pPr lvl="0"/>
            <a:r>
              <a:rPr lang="cs-CZ" dirty="0" smtClean="0"/>
              <a:t>Textové pole</a:t>
            </a:r>
          </a:p>
        </p:txBody>
      </p:sp>
      <p:sp>
        <p:nvSpPr>
          <p:cNvPr id="7" name="Zástupný symbol pro text 9"/>
          <p:cNvSpPr>
            <a:spLocks noGrp="1"/>
          </p:cNvSpPr>
          <p:nvPr>
            <p:ph type="body" sz="quarter" idx="12" hasCustomPrompt="1"/>
          </p:nvPr>
        </p:nvSpPr>
        <p:spPr>
          <a:xfrm>
            <a:off x="467544" y="981075"/>
            <a:ext cx="8208144" cy="863600"/>
          </a:xfrm>
          <a:prstGeom prst="rect">
            <a:avLst/>
          </a:prstGeom>
        </p:spPr>
        <p:txBody>
          <a:bodyPr/>
          <a:lstStyle>
            <a:lvl1pPr algn="ctr">
              <a:buNone/>
              <a:defRPr sz="4800" b="1" i="0" baseline="0">
                <a:solidFill>
                  <a:srgbClr val="C00000"/>
                </a:solidFill>
              </a:defRPr>
            </a:lvl1pPr>
          </a:lstStyle>
          <a:p>
            <a:pPr lvl="0"/>
            <a:r>
              <a:rPr lang="cs-CZ" dirty="0" smtClean="0"/>
              <a:t>Nadpis</a:t>
            </a:r>
            <a:endParaRPr lang="cs-CZ" dirty="0"/>
          </a:p>
        </p:txBody>
      </p:sp>
      <p:sp>
        <p:nvSpPr>
          <p:cNvPr id="8" name="Zástupný symbol pro text 6"/>
          <p:cNvSpPr>
            <a:spLocks noGrp="1"/>
          </p:cNvSpPr>
          <p:nvPr>
            <p:ph type="body" sz="quarter" idx="11" hasCustomPrompt="1"/>
          </p:nvPr>
        </p:nvSpPr>
        <p:spPr>
          <a:xfrm>
            <a:off x="2339975" y="260350"/>
            <a:ext cx="5400675" cy="288925"/>
          </a:xfrm>
          <a:prstGeom prst="rect">
            <a:avLst/>
          </a:prstGeom>
        </p:spPr>
        <p:txBody>
          <a:bodyPr/>
          <a:lstStyle>
            <a:lvl1pPr>
              <a:buNone/>
              <a:defRPr sz="1800" b="1" i="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cs-CZ" dirty="0" smtClean="0"/>
              <a:t>Název prezentace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Vlastní rozlože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 descr="logo csi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331640" y="764704"/>
            <a:ext cx="4464496" cy="1167859"/>
          </a:xfrm>
          <a:prstGeom prst="rect">
            <a:avLst/>
          </a:prstGeom>
        </p:spPr>
      </p:pic>
      <p:pic>
        <p:nvPicPr>
          <p:cNvPr id="4" name="Obrázek 3" descr="logo 3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2564904"/>
            <a:ext cx="8892480" cy="1269260"/>
          </a:xfrm>
          <a:prstGeom prst="rect">
            <a:avLst/>
          </a:prstGeom>
        </p:spPr>
      </p:pic>
      <p:sp>
        <p:nvSpPr>
          <p:cNvPr id="7" name="Zástupný symbol pro text 7"/>
          <p:cNvSpPr>
            <a:spLocks noGrp="1"/>
          </p:cNvSpPr>
          <p:nvPr>
            <p:ph type="body" sz="quarter" idx="11" hasCustomPrompt="1"/>
          </p:nvPr>
        </p:nvSpPr>
        <p:spPr>
          <a:xfrm>
            <a:off x="1259632" y="4149080"/>
            <a:ext cx="7129463" cy="576684"/>
          </a:xfrm>
          <a:prstGeom prst="rect">
            <a:avLst/>
          </a:prstGeom>
        </p:spPr>
        <p:txBody>
          <a:bodyPr/>
          <a:lstStyle>
            <a:lvl1pPr>
              <a:buNone/>
              <a:defRPr sz="2800" b="1" i="0" baseline="0"/>
            </a:lvl1pPr>
            <a:lvl5pPr>
              <a:buNone/>
              <a:defRPr/>
            </a:lvl5pPr>
          </a:lstStyle>
          <a:p>
            <a:pPr lvl="0"/>
            <a:r>
              <a:rPr lang="cs-CZ" dirty="0" smtClean="0"/>
              <a:t>Titul, jméno, příjmení</a:t>
            </a:r>
            <a:endParaRPr lang="cs-CZ" dirty="0"/>
          </a:p>
        </p:txBody>
      </p:sp>
      <p:sp>
        <p:nvSpPr>
          <p:cNvPr id="8" name="Zástupný symbol pro text 7"/>
          <p:cNvSpPr>
            <a:spLocks noGrp="1"/>
          </p:cNvSpPr>
          <p:nvPr>
            <p:ph type="body" sz="quarter" idx="12" hasCustomPrompt="1"/>
          </p:nvPr>
        </p:nvSpPr>
        <p:spPr>
          <a:xfrm>
            <a:off x="1260054" y="4581748"/>
            <a:ext cx="7129463" cy="576684"/>
          </a:xfrm>
          <a:prstGeom prst="rect">
            <a:avLst/>
          </a:prstGeom>
        </p:spPr>
        <p:txBody>
          <a:bodyPr/>
          <a:lstStyle>
            <a:lvl1pPr>
              <a:buNone/>
              <a:defRPr sz="1800" b="0" i="0" baseline="0"/>
            </a:lvl1pPr>
            <a:lvl5pPr>
              <a:buNone/>
              <a:defRPr/>
            </a:lvl5pPr>
          </a:lstStyle>
          <a:p>
            <a:pPr lvl="0"/>
            <a:r>
              <a:rPr lang="cs-CZ" dirty="0" smtClean="0"/>
              <a:t>Funkce</a:t>
            </a:r>
            <a:endParaRPr lang="cs-CZ" dirty="0"/>
          </a:p>
        </p:txBody>
      </p:sp>
      <p:sp>
        <p:nvSpPr>
          <p:cNvPr id="27" name="TextovéPole 26"/>
          <p:cNvSpPr txBox="1"/>
          <p:nvPr userDrawn="1"/>
        </p:nvSpPr>
        <p:spPr>
          <a:xfrm>
            <a:off x="1259632" y="2768647"/>
            <a:ext cx="6264696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5000" b="1" dirty="0" smtClean="0">
                <a:solidFill>
                  <a:schemeClr val="bg1"/>
                </a:solidFill>
              </a:rPr>
              <a:t>Děkuji za pozornost</a:t>
            </a:r>
            <a:endParaRPr lang="cs-CZ" sz="5000" b="1" dirty="0">
              <a:solidFill>
                <a:schemeClr val="bg1"/>
              </a:solidFill>
            </a:endParaRPr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1639" y="6237312"/>
            <a:ext cx="4011427" cy="504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 descr="lišta malá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179512" y="188640"/>
            <a:ext cx="8964488" cy="432804"/>
          </a:xfrm>
          <a:prstGeom prst="rect">
            <a:avLst/>
          </a:prstGeom>
        </p:spPr>
      </p:pic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2267744" y="260648"/>
            <a:ext cx="8229600" cy="3509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dirty="0" smtClean="0"/>
              <a:t>Název prezentace</a:t>
            </a:r>
            <a:endParaRPr lang="cs-CZ" dirty="0"/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66287" y="6237312"/>
            <a:ext cx="4011427" cy="5040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6" r:id="rId4"/>
    <p:sldLayoutId id="2147483665" r:id="rId5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1800" b="1" i="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None/>
        <a:defRPr sz="32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sz="quarter" idx="10"/>
          </p:nvPr>
        </p:nvSpPr>
        <p:spPr>
          <a:xfrm>
            <a:off x="1619671" y="2852463"/>
            <a:ext cx="7129463" cy="865188"/>
          </a:xfrm>
        </p:spPr>
        <p:txBody>
          <a:bodyPr>
            <a:noAutofit/>
          </a:bodyPr>
          <a:lstStyle/>
          <a:p>
            <a:r>
              <a:rPr lang="cs-CZ" sz="3000" dirty="0" smtClean="0"/>
              <a:t>Mezinárodní šetření a jejich místo</a:t>
            </a:r>
          </a:p>
          <a:p>
            <a:r>
              <a:rPr lang="cs-CZ" sz="3000" dirty="0" smtClean="0"/>
              <a:t>v činnostech České školní inspekce</a:t>
            </a:r>
            <a:endParaRPr lang="cs-CZ" sz="300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cs-CZ" dirty="0" smtClean="0"/>
              <a:t>Mgr. Tomáš Zatloukal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quarter" idx="12"/>
          </p:nvPr>
        </p:nvSpPr>
        <p:spPr>
          <a:xfrm>
            <a:off x="1619671" y="4725144"/>
            <a:ext cx="7129463" cy="360040"/>
          </a:xfrm>
        </p:spPr>
        <p:txBody>
          <a:bodyPr/>
          <a:lstStyle/>
          <a:p>
            <a:r>
              <a:rPr lang="cs-CZ" dirty="0" smtClean="0"/>
              <a:t>ústřední školní inspektor</a:t>
            </a: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cs-CZ" dirty="0"/>
              <a:t>Závěrečná konference projektu Kompetence III, Praha 4. 11. 2015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sz="quarter" idx="10"/>
          </p:nvPr>
        </p:nvSpPr>
        <p:spPr>
          <a:xfrm>
            <a:off x="467544" y="1579626"/>
            <a:ext cx="8208144" cy="4104729"/>
          </a:xfrm>
        </p:spPr>
        <p:txBody>
          <a:bodyPr/>
          <a:lstStyle/>
          <a:p>
            <a:pPr marL="0" lvl="0" indent="0" algn="just">
              <a:buNone/>
            </a:pPr>
            <a:r>
              <a:rPr lang="cs-CZ" b="1" dirty="0">
                <a:solidFill>
                  <a:srgbClr val="0073CF"/>
                </a:solidFill>
              </a:rPr>
              <a:t>TIMSS</a:t>
            </a:r>
            <a:r>
              <a:rPr lang="cs-CZ" b="1" dirty="0"/>
              <a:t> </a:t>
            </a:r>
            <a:r>
              <a:rPr lang="cs-CZ" sz="2300" i="1" dirty="0"/>
              <a:t>(</a:t>
            </a:r>
            <a:r>
              <a:rPr lang="en-US" sz="2300" i="1" dirty="0"/>
              <a:t>Trends in International Mathematics and Science Study</a:t>
            </a:r>
            <a:r>
              <a:rPr lang="cs-CZ" sz="2300" i="1" dirty="0"/>
              <a:t>)</a:t>
            </a:r>
          </a:p>
          <a:p>
            <a:pPr marL="0" lvl="0" indent="0" algn="just">
              <a:buNone/>
            </a:pPr>
            <a:endParaRPr lang="cs-CZ" sz="700" dirty="0"/>
          </a:p>
          <a:p>
            <a:pPr lvl="0" algn="just"/>
            <a:r>
              <a:rPr lang="cs-CZ" sz="2600" dirty="0"/>
              <a:t>4. ročník ZŠ</a:t>
            </a:r>
          </a:p>
          <a:p>
            <a:pPr marL="0" lvl="0" indent="0" algn="just">
              <a:buNone/>
            </a:pPr>
            <a:endParaRPr lang="cs-CZ" sz="700" dirty="0"/>
          </a:p>
          <a:p>
            <a:pPr lvl="0" algn="just"/>
            <a:r>
              <a:rPr lang="cs-CZ" sz="2600" dirty="0" smtClean="0"/>
              <a:t>matematika </a:t>
            </a:r>
            <a:r>
              <a:rPr lang="cs-CZ" sz="2600" dirty="0"/>
              <a:t>a přírodověda</a:t>
            </a:r>
          </a:p>
          <a:p>
            <a:pPr marL="0" lvl="0" indent="0" algn="just">
              <a:buNone/>
            </a:pPr>
            <a:endParaRPr lang="cs-CZ" altLang="cs-CZ" sz="800" dirty="0"/>
          </a:p>
          <a:p>
            <a:pPr marL="0" lvl="0" indent="0" algn="just">
              <a:buNone/>
            </a:pPr>
            <a:endParaRPr lang="cs-CZ" altLang="cs-CZ" sz="1500" dirty="0"/>
          </a:p>
          <a:p>
            <a:pPr marL="0" lvl="0" indent="0" algn="just">
              <a:buNone/>
            </a:pPr>
            <a:r>
              <a:rPr lang="cs-CZ" altLang="cs-CZ" b="1" dirty="0">
                <a:solidFill>
                  <a:srgbClr val="0073CF"/>
                </a:solidFill>
              </a:rPr>
              <a:t>PIRLS</a:t>
            </a:r>
            <a:r>
              <a:rPr lang="cs-CZ" altLang="cs-CZ" i="1" dirty="0"/>
              <a:t> </a:t>
            </a:r>
            <a:r>
              <a:rPr lang="cs-CZ" altLang="cs-CZ" sz="2400" i="1" dirty="0"/>
              <a:t>(</a:t>
            </a:r>
            <a:r>
              <a:rPr lang="en-US" sz="2400" i="1" dirty="0"/>
              <a:t>Progress in International Reading Literacy Study</a:t>
            </a:r>
            <a:r>
              <a:rPr lang="cs-CZ" altLang="cs-CZ" sz="2400" i="1" dirty="0"/>
              <a:t>)</a:t>
            </a:r>
          </a:p>
          <a:p>
            <a:pPr marL="0" lvl="0" indent="0" algn="just">
              <a:buNone/>
            </a:pPr>
            <a:endParaRPr lang="cs-CZ" altLang="cs-CZ" sz="700" dirty="0"/>
          </a:p>
          <a:p>
            <a:pPr lvl="0" algn="just"/>
            <a:r>
              <a:rPr lang="cs-CZ" sz="2600" dirty="0"/>
              <a:t>4. ročník ZŠ</a:t>
            </a:r>
          </a:p>
          <a:p>
            <a:pPr marL="0" lvl="0" indent="0" algn="just">
              <a:buNone/>
            </a:pPr>
            <a:endParaRPr lang="cs-CZ" altLang="cs-CZ" sz="700" dirty="0"/>
          </a:p>
          <a:p>
            <a:pPr lvl="0" algn="just"/>
            <a:r>
              <a:rPr lang="cs-CZ" altLang="cs-CZ" sz="2600" dirty="0" smtClean="0"/>
              <a:t>čtenářská </a:t>
            </a:r>
            <a:r>
              <a:rPr lang="cs-CZ" altLang="cs-CZ" sz="2600" dirty="0"/>
              <a:t>gramotnost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2"/>
          </p:nvPr>
        </p:nvSpPr>
        <p:spPr>
          <a:xfrm>
            <a:off x="467544" y="716026"/>
            <a:ext cx="8208144" cy="863600"/>
          </a:xfrm>
        </p:spPr>
        <p:txBody>
          <a:bodyPr/>
          <a:lstStyle/>
          <a:p>
            <a:r>
              <a:rPr lang="cs-CZ" sz="2800" dirty="0" smtClean="0"/>
              <a:t>Mezinárodní asociace </a:t>
            </a:r>
            <a:br>
              <a:rPr lang="cs-CZ" sz="2800" dirty="0" smtClean="0"/>
            </a:br>
            <a:r>
              <a:rPr lang="cs-CZ" sz="2800" dirty="0" smtClean="0"/>
              <a:t>pro hodnocení výsledků vzdělávání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286046807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marL="0" lvl="0" indent="0" algn="just">
              <a:buNone/>
            </a:pPr>
            <a:r>
              <a:rPr lang="cs-CZ" altLang="cs-CZ" b="1" dirty="0">
                <a:solidFill>
                  <a:srgbClr val="0073CF"/>
                </a:solidFill>
              </a:rPr>
              <a:t>ICILS</a:t>
            </a:r>
            <a:r>
              <a:rPr lang="cs-CZ" altLang="cs-CZ" b="1" dirty="0"/>
              <a:t> </a:t>
            </a:r>
            <a:r>
              <a:rPr lang="cs-CZ" altLang="cs-CZ" sz="2400" i="1" dirty="0"/>
              <a:t>(</a:t>
            </a:r>
            <a:r>
              <a:rPr lang="en-US" sz="2400" i="1" dirty="0"/>
              <a:t>International Computer and Information Literacy Study</a:t>
            </a:r>
            <a:r>
              <a:rPr lang="cs-CZ" altLang="cs-CZ" sz="2400" i="1" dirty="0"/>
              <a:t>)</a:t>
            </a:r>
          </a:p>
          <a:p>
            <a:pPr marL="0" lvl="0" indent="0" algn="just">
              <a:buNone/>
            </a:pPr>
            <a:endParaRPr lang="cs-CZ" altLang="cs-CZ" sz="700" i="1" dirty="0"/>
          </a:p>
          <a:p>
            <a:pPr lvl="0" algn="just"/>
            <a:r>
              <a:rPr lang="cs-CZ" altLang="cs-CZ" sz="2600" dirty="0"/>
              <a:t>8. ročník ŽŠ a odpovídající roč. VG</a:t>
            </a:r>
          </a:p>
          <a:p>
            <a:pPr marL="0" lvl="0" indent="0" algn="just">
              <a:buNone/>
            </a:pPr>
            <a:endParaRPr lang="cs-CZ" altLang="cs-CZ" sz="700" dirty="0"/>
          </a:p>
          <a:p>
            <a:pPr lvl="0" algn="just"/>
            <a:r>
              <a:rPr lang="cs-CZ" altLang="cs-CZ" sz="2600" dirty="0" smtClean="0"/>
              <a:t>počítačová </a:t>
            </a:r>
            <a:r>
              <a:rPr lang="cs-CZ" altLang="cs-CZ" sz="2600" dirty="0"/>
              <a:t>a informační gramotnost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2"/>
          </p:nvPr>
        </p:nvSpPr>
        <p:spPr>
          <a:xfrm>
            <a:off x="467544" y="764704"/>
            <a:ext cx="8208144" cy="863600"/>
          </a:xfrm>
        </p:spPr>
        <p:txBody>
          <a:bodyPr/>
          <a:lstStyle/>
          <a:p>
            <a:r>
              <a:rPr lang="cs-CZ" sz="2800" dirty="0"/>
              <a:t>Mezinárodní asociace </a:t>
            </a:r>
            <a:r>
              <a:rPr lang="cs-CZ" sz="2800" dirty="0" smtClean="0"/>
              <a:t/>
            </a:r>
            <a:br>
              <a:rPr lang="cs-CZ" sz="2800" dirty="0" smtClean="0"/>
            </a:br>
            <a:r>
              <a:rPr lang="cs-CZ" sz="2800" dirty="0" smtClean="0"/>
              <a:t>pro </a:t>
            </a:r>
            <a:r>
              <a:rPr lang="cs-CZ" sz="2800" dirty="0"/>
              <a:t>hodnocení výsledků vzdělávání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9963314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sz="quarter" idx="10"/>
          </p:nvPr>
        </p:nvSpPr>
        <p:spPr>
          <a:xfrm>
            <a:off x="495495" y="1597820"/>
            <a:ext cx="8208144" cy="4104729"/>
          </a:xfrm>
        </p:spPr>
        <p:txBody>
          <a:bodyPr/>
          <a:lstStyle/>
          <a:p>
            <a:pPr lvl="0" algn="just"/>
            <a:r>
              <a:rPr lang="cs-CZ" sz="2700" dirty="0" smtClean="0"/>
              <a:t>reprezentativní </a:t>
            </a:r>
            <a:r>
              <a:rPr lang="cs-CZ" sz="2700" dirty="0"/>
              <a:t>vzorek škol</a:t>
            </a:r>
          </a:p>
          <a:p>
            <a:pPr marL="0" lvl="0" indent="0" algn="just">
              <a:buNone/>
            </a:pPr>
            <a:r>
              <a:rPr lang="cs-CZ" sz="2700" dirty="0" smtClean="0"/>
              <a:t>	- TIMSS</a:t>
            </a:r>
            <a:r>
              <a:rPr lang="cs-CZ" sz="2700" dirty="0"/>
              <a:t>, PIRLS, ICILS (cca 160 </a:t>
            </a:r>
            <a:r>
              <a:rPr lang="cs-CZ" sz="2700" dirty="0" smtClean="0"/>
              <a:t>škol)</a:t>
            </a:r>
          </a:p>
          <a:p>
            <a:pPr marL="0" lvl="0" indent="0" algn="just">
              <a:buNone/>
            </a:pPr>
            <a:r>
              <a:rPr lang="cs-CZ" sz="2700" dirty="0" smtClean="0"/>
              <a:t>	- PISA </a:t>
            </a:r>
            <a:r>
              <a:rPr lang="cs-CZ" sz="2700" dirty="0"/>
              <a:t>(cca 350 škol</a:t>
            </a:r>
            <a:r>
              <a:rPr lang="cs-CZ" sz="2700" dirty="0" smtClean="0"/>
              <a:t>)</a:t>
            </a:r>
          </a:p>
          <a:p>
            <a:pPr marL="0" lvl="0" indent="0" algn="just">
              <a:buNone/>
            </a:pPr>
            <a:r>
              <a:rPr lang="cs-CZ" sz="2700" dirty="0" smtClean="0"/>
              <a:t>	- TALIS </a:t>
            </a:r>
            <a:r>
              <a:rPr lang="cs-CZ" sz="2700" dirty="0"/>
              <a:t>(cca 220 škol)</a:t>
            </a:r>
          </a:p>
          <a:p>
            <a:pPr marL="0" lvl="0" indent="0" algn="just">
              <a:buNone/>
            </a:pPr>
            <a:endParaRPr lang="cs-CZ" sz="800" dirty="0"/>
          </a:p>
          <a:p>
            <a:pPr lvl="0" algn="just"/>
            <a:r>
              <a:rPr lang="cs-CZ" sz="2700" dirty="0" smtClean="0"/>
              <a:t>žákovský </a:t>
            </a:r>
            <a:r>
              <a:rPr lang="cs-CZ" sz="2700" dirty="0"/>
              <a:t>test</a:t>
            </a:r>
          </a:p>
          <a:p>
            <a:pPr marL="0" lvl="0" indent="0" algn="just">
              <a:buNone/>
            </a:pPr>
            <a:endParaRPr lang="cs-CZ" sz="700" dirty="0"/>
          </a:p>
          <a:p>
            <a:pPr lvl="0" algn="just"/>
            <a:r>
              <a:rPr lang="cs-CZ" sz="2700" dirty="0" smtClean="0"/>
              <a:t>dotazníky </a:t>
            </a:r>
            <a:r>
              <a:rPr lang="cs-CZ" sz="2700" dirty="0"/>
              <a:t>(žákovský, ředitelský, učitelský, rodičovský – pouze TIMSS a PIRLS)</a:t>
            </a:r>
          </a:p>
          <a:p>
            <a:pPr marL="0" lvl="0" indent="0" algn="just">
              <a:buNone/>
            </a:pPr>
            <a:endParaRPr lang="cs-CZ" sz="800" dirty="0"/>
          </a:p>
          <a:p>
            <a:pPr lvl="0" algn="just"/>
            <a:r>
              <a:rPr lang="cs-CZ" altLang="cs-CZ" sz="2700" dirty="0"/>
              <a:t>TALIS (učitelský a ředitelský dotazník)</a:t>
            </a:r>
            <a:endParaRPr lang="cs-CZ" sz="2700" dirty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2"/>
          </p:nvPr>
        </p:nvSpPr>
        <p:spPr>
          <a:xfrm>
            <a:off x="495495" y="729245"/>
            <a:ext cx="8208144" cy="863600"/>
          </a:xfrm>
        </p:spPr>
        <p:txBody>
          <a:bodyPr/>
          <a:lstStyle/>
          <a:p>
            <a:r>
              <a:rPr lang="cs-CZ" dirty="0" smtClean="0"/>
              <a:t>Realizace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0197904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marL="0" lvl="0" indent="0" algn="just">
              <a:buNone/>
            </a:pPr>
            <a:endParaRPr lang="cs-CZ" sz="700" dirty="0"/>
          </a:p>
          <a:p>
            <a:pPr lvl="0" algn="just"/>
            <a:r>
              <a:rPr lang="cs-CZ" dirty="0"/>
              <a:t>Mezinárodní zpráva</a:t>
            </a:r>
          </a:p>
          <a:p>
            <a:pPr marL="0" lvl="0" indent="0" algn="just">
              <a:buNone/>
            </a:pPr>
            <a:endParaRPr lang="cs-CZ" sz="700" dirty="0"/>
          </a:p>
          <a:p>
            <a:pPr lvl="0" algn="just"/>
            <a:r>
              <a:rPr lang="cs-CZ" dirty="0"/>
              <a:t>Národní zpráva</a:t>
            </a:r>
          </a:p>
          <a:p>
            <a:pPr marL="0" lvl="0" indent="0" algn="just">
              <a:buNone/>
            </a:pPr>
            <a:endParaRPr lang="cs-CZ" sz="700" dirty="0"/>
          </a:p>
          <a:p>
            <a:pPr lvl="0" algn="just"/>
            <a:r>
              <a:rPr lang="cs-CZ" altLang="cs-CZ" dirty="0"/>
              <a:t>Školní zprávy pro zúčastněné školy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2"/>
          </p:nvPr>
        </p:nvSpPr>
        <p:spPr>
          <a:xfrm>
            <a:off x="467544" y="836712"/>
            <a:ext cx="8208144" cy="863600"/>
          </a:xfrm>
        </p:spPr>
        <p:txBody>
          <a:bodyPr/>
          <a:lstStyle/>
          <a:p>
            <a:r>
              <a:rPr lang="cs-CZ" dirty="0" smtClean="0"/>
              <a:t>Výstupy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7861858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sz="quarter" idx="10"/>
          </p:nvPr>
        </p:nvSpPr>
        <p:spPr>
          <a:xfrm>
            <a:off x="467544" y="1831941"/>
            <a:ext cx="8208144" cy="4104729"/>
          </a:xfrm>
        </p:spPr>
        <p:txBody>
          <a:bodyPr/>
          <a:lstStyle/>
          <a:p>
            <a:pPr lvl="0"/>
            <a:endParaRPr lang="cs-CZ" altLang="cs-CZ" dirty="0" smtClean="0"/>
          </a:p>
          <a:p>
            <a:pPr lvl="0"/>
            <a:r>
              <a:rPr lang="cs-CZ" altLang="cs-CZ" dirty="0" smtClean="0"/>
              <a:t>národní </a:t>
            </a:r>
            <a:r>
              <a:rPr lang="cs-CZ" altLang="cs-CZ" dirty="0"/>
              <a:t>zpráva</a:t>
            </a:r>
          </a:p>
          <a:p>
            <a:pPr marL="0" lvl="0" indent="0">
              <a:buNone/>
            </a:pPr>
            <a:endParaRPr lang="cs-CZ" altLang="cs-CZ" sz="700" dirty="0"/>
          </a:p>
          <a:p>
            <a:pPr lvl="0"/>
            <a:r>
              <a:rPr lang="cs-CZ" altLang="cs-CZ" dirty="0" smtClean="0"/>
              <a:t>sekundární analýzy</a:t>
            </a:r>
          </a:p>
          <a:p>
            <a:pPr marL="0" lvl="0" indent="0">
              <a:buNone/>
            </a:pPr>
            <a:endParaRPr lang="cs-CZ" altLang="cs-CZ" sz="700" dirty="0"/>
          </a:p>
          <a:p>
            <a:pPr lvl="0"/>
            <a:r>
              <a:rPr lang="cs-CZ" altLang="cs-CZ" dirty="0" smtClean="0"/>
              <a:t>formulace </a:t>
            </a:r>
            <a:r>
              <a:rPr lang="cs-CZ" altLang="cs-CZ" dirty="0"/>
              <a:t>doporučení pro vzdělávací politiku</a:t>
            </a:r>
          </a:p>
          <a:p>
            <a:pPr marL="0" lvl="0" indent="0">
              <a:buNone/>
            </a:pPr>
            <a:endParaRPr lang="cs-CZ" altLang="cs-CZ" sz="700" b="1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2"/>
          </p:nvPr>
        </p:nvSpPr>
        <p:spPr>
          <a:xfrm>
            <a:off x="467544" y="764704"/>
            <a:ext cx="8208144" cy="863600"/>
          </a:xfrm>
        </p:spPr>
        <p:txBody>
          <a:bodyPr/>
          <a:lstStyle/>
          <a:p>
            <a:r>
              <a:rPr lang="cs-CZ" dirty="0" smtClean="0"/>
              <a:t>Reakce na zjištění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8019371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sz="quarter" idx="11"/>
          </p:nvPr>
        </p:nvSpPr>
        <p:spPr>
          <a:xfrm>
            <a:off x="1259632" y="3933056"/>
            <a:ext cx="7129463" cy="576684"/>
          </a:xfrm>
        </p:spPr>
        <p:txBody>
          <a:bodyPr/>
          <a:lstStyle/>
          <a:p>
            <a:r>
              <a:rPr lang="cs-CZ" dirty="0" smtClean="0"/>
              <a:t>Mgr. Tomáš Zatloukal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2"/>
          </p:nvPr>
        </p:nvSpPr>
        <p:spPr>
          <a:xfrm>
            <a:off x="1259632" y="4365104"/>
            <a:ext cx="7129463" cy="360040"/>
          </a:xfrm>
        </p:spPr>
        <p:txBody>
          <a:bodyPr/>
          <a:lstStyle/>
          <a:p>
            <a:r>
              <a:rPr lang="cs-CZ" dirty="0" smtClean="0"/>
              <a:t>ústřední školní inspektor</a:t>
            </a:r>
          </a:p>
          <a:p>
            <a:endParaRPr lang="cs-CZ" dirty="0"/>
          </a:p>
        </p:txBody>
      </p:sp>
      <p:sp>
        <p:nvSpPr>
          <p:cNvPr id="7" name="Obdélník 6"/>
          <p:cNvSpPr/>
          <p:nvPr/>
        </p:nvSpPr>
        <p:spPr>
          <a:xfrm>
            <a:off x="1259632" y="4869160"/>
            <a:ext cx="4572000" cy="1034129"/>
          </a:xfrm>
          <a:prstGeom prst="rect">
            <a:avLst/>
          </a:prstGeom>
        </p:spPr>
        <p:txBody>
          <a:bodyPr>
            <a:spAutoFit/>
          </a:bodyPr>
          <a:lstStyle/>
          <a:p>
            <a:pPr lvl="0"/>
            <a:r>
              <a:rPr lang="cs-CZ" sz="1800" baseline="0" dirty="0" smtClean="0"/>
              <a:t>Fráni Šrámka 37, 150 21 Praha 5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cs-CZ" sz="1800" baseline="0" dirty="0" smtClean="0"/>
              <a:t>Tel.: +420 251 023 </a:t>
            </a:r>
            <a:r>
              <a:rPr lang="cs-CZ" dirty="0" smtClean="0"/>
              <a:t>106</a:t>
            </a:r>
            <a:r>
              <a:rPr lang="cs-CZ" dirty="0" smtClean="0">
                <a:latin typeface="Calibri" pitchFamily="34" charset="0"/>
                <a:cs typeface="Arial" pitchFamily="34" charset="0"/>
              </a:rPr>
              <a:t>ǀ Fax: +420 251 566 789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cs-CZ" sz="1800" baseline="0" dirty="0" smtClean="0"/>
              <a:t>Email: tomas.zatloukal@csicr.cz </a:t>
            </a:r>
            <a:r>
              <a:rPr lang="cs-CZ" dirty="0" smtClean="0">
                <a:latin typeface="Calibri" pitchFamily="34" charset="0"/>
                <a:cs typeface="Arial" pitchFamily="34" charset="0"/>
              </a:rPr>
              <a:t>ǀ </a:t>
            </a:r>
            <a:r>
              <a:rPr lang="cs-CZ" sz="1800" b="1" baseline="0" dirty="0" smtClean="0">
                <a:solidFill>
                  <a:srgbClr val="C60C30"/>
                </a:solidFill>
              </a:rPr>
              <a:t>www.csicr.cz</a:t>
            </a:r>
            <a:endParaRPr lang="cs-CZ" b="1" dirty="0" smtClean="0">
              <a:solidFill>
                <a:srgbClr val="C60C30"/>
              </a:solidFill>
              <a:latin typeface="Calibri" pitchFamily="34" charset="0"/>
              <a:cs typeface="Arial" pitchFamily="34" charset="0"/>
            </a:endParaRP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7784" y="6165304"/>
            <a:ext cx="4032448" cy="5760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4606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Zástupný symbol pro text 19"/>
          <p:cNvSpPr>
            <a:spLocks noGrp="1"/>
          </p:cNvSpPr>
          <p:nvPr>
            <p:ph type="body" sz="quarter" idx="10"/>
          </p:nvPr>
        </p:nvSpPr>
        <p:spPr>
          <a:xfrm>
            <a:off x="467544" y="980728"/>
            <a:ext cx="8208144" cy="5112568"/>
          </a:xfrm>
        </p:spPr>
        <p:txBody>
          <a:bodyPr>
            <a:normAutofit fontScale="77500" lnSpcReduction="20000"/>
          </a:bodyPr>
          <a:lstStyle/>
          <a:p>
            <a:pPr lvl="0" algn="just"/>
            <a:r>
              <a:rPr lang="cs-CZ" dirty="0"/>
              <a:t>mezinárodní zjišťování výsledků vzdělávání jsou </a:t>
            </a:r>
            <a:r>
              <a:rPr lang="cs-CZ" dirty="0" smtClean="0"/>
              <a:t>nedílnou </a:t>
            </a:r>
            <a:r>
              <a:rPr lang="cs-CZ" dirty="0"/>
              <a:t>součástí činností České školní inspekce, které jako celek umožňují poskytovat ucelené informace </a:t>
            </a:r>
            <a:r>
              <a:rPr lang="cs-CZ" dirty="0" smtClean="0"/>
              <a:t>o </a:t>
            </a:r>
            <a:r>
              <a:rPr lang="cs-CZ" dirty="0"/>
              <a:t>kvalitě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a </a:t>
            </a:r>
            <a:r>
              <a:rPr lang="cs-CZ" dirty="0"/>
              <a:t>efektivitě počátečního vzdělávání v České republice</a:t>
            </a:r>
          </a:p>
          <a:p>
            <a:pPr marL="0" lvl="0" indent="0" algn="just">
              <a:buNone/>
            </a:pPr>
            <a:endParaRPr lang="cs-CZ" sz="1000" dirty="0"/>
          </a:p>
          <a:p>
            <a:pPr lvl="0" algn="just"/>
            <a:r>
              <a:rPr lang="cs-CZ" dirty="0"/>
              <a:t>do října 2011 zajišťoval realizaci mezinárodních šetření </a:t>
            </a:r>
            <a:r>
              <a:rPr lang="cs-CZ" dirty="0" smtClean="0"/>
              <a:t>typu </a:t>
            </a:r>
            <a:r>
              <a:rPr lang="cs-CZ" dirty="0"/>
              <a:t>PISA Ústav pro informace ve vzdělávání, jeho role však byla spíše </a:t>
            </a:r>
            <a:r>
              <a:rPr lang="cs-CZ" dirty="0" smtClean="0"/>
              <a:t>organizační a administrativní</a:t>
            </a:r>
            <a:r>
              <a:rPr lang="cs-CZ" dirty="0"/>
              <a:t>, neboť fakticky byla mezinárodní šetření ve školách zadávána a následně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i </a:t>
            </a:r>
            <a:r>
              <a:rPr lang="cs-CZ" dirty="0"/>
              <a:t>částečně vyhodnocována pracovníky České školní inspekce</a:t>
            </a:r>
          </a:p>
          <a:p>
            <a:pPr marL="0" lvl="0" indent="0" algn="just">
              <a:buNone/>
            </a:pPr>
            <a:endParaRPr lang="cs-CZ" sz="1000" dirty="0"/>
          </a:p>
          <a:p>
            <a:pPr lvl="0" algn="just"/>
            <a:r>
              <a:rPr lang="cs-CZ" dirty="0"/>
              <a:t>s účinností k 1. 10. 2011 byla </a:t>
            </a:r>
            <a:r>
              <a:rPr lang="cs-CZ" dirty="0" smtClean="0"/>
              <a:t>realizací mezinárodních zjišťování ministrem </a:t>
            </a:r>
            <a:r>
              <a:rPr lang="cs-CZ" dirty="0"/>
              <a:t>školství, mládeže a tělovýchovy pověřena </a:t>
            </a:r>
            <a:r>
              <a:rPr lang="cs-CZ" dirty="0" smtClean="0"/>
              <a:t>Česká školní inspekce</a:t>
            </a:r>
            <a:endParaRPr lang="cs-CZ" dirty="0"/>
          </a:p>
          <a:p>
            <a:pPr marL="0" indent="0" algn="just">
              <a:buNone/>
            </a:pPr>
            <a:endParaRPr lang="cs-CZ" dirty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Zástupný symbol pro text 19"/>
          <p:cNvSpPr>
            <a:spLocks noGrp="1"/>
          </p:cNvSpPr>
          <p:nvPr>
            <p:ph type="body" sz="quarter" idx="10"/>
          </p:nvPr>
        </p:nvSpPr>
        <p:spPr>
          <a:xfrm>
            <a:off x="467544" y="980728"/>
            <a:ext cx="8208144" cy="5112568"/>
          </a:xfrm>
        </p:spPr>
        <p:txBody>
          <a:bodyPr>
            <a:normAutofit fontScale="85000" lnSpcReduction="10000"/>
          </a:bodyPr>
          <a:lstStyle/>
          <a:p>
            <a:pPr algn="just"/>
            <a:r>
              <a:rPr lang="cs-CZ" dirty="0"/>
              <a:t>formálním důvodem bylo zrušení ÚIV, které si </a:t>
            </a:r>
            <a:r>
              <a:rPr lang="cs-CZ" dirty="0" smtClean="0"/>
              <a:t>převod </a:t>
            </a:r>
            <a:r>
              <a:rPr lang="cs-CZ" dirty="0"/>
              <a:t>mezinárodních šetření </a:t>
            </a:r>
            <a:r>
              <a:rPr lang="cs-CZ" dirty="0" smtClean="0"/>
              <a:t>na </a:t>
            </a:r>
            <a:r>
              <a:rPr lang="cs-CZ" dirty="0"/>
              <a:t>jinou instituci vynutilo</a:t>
            </a:r>
          </a:p>
          <a:p>
            <a:pPr marL="0" lvl="0" indent="0" algn="just">
              <a:buNone/>
            </a:pPr>
            <a:endParaRPr lang="cs-CZ" sz="1200" dirty="0"/>
          </a:p>
          <a:p>
            <a:pPr lvl="0" algn="just"/>
            <a:r>
              <a:rPr lang="cs-CZ" dirty="0"/>
              <a:t>důvodem byla také snaha uvést </a:t>
            </a:r>
            <a:r>
              <a:rPr lang="cs-CZ" dirty="0" smtClean="0"/>
              <a:t>situaci </a:t>
            </a:r>
            <a:r>
              <a:rPr lang="cs-CZ" dirty="0"/>
              <a:t>do korektního režimu, tedy zajistit, aby Česká školní inspekce, která mezinárodní šetření ve školách fakticky prováděla, za ně měla také organizační odpovědnost</a:t>
            </a:r>
          </a:p>
          <a:p>
            <a:pPr marL="0" lvl="0" indent="0" algn="just">
              <a:buNone/>
            </a:pPr>
            <a:endParaRPr lang="cs-CZ" sz="1200" dirty="0"/>
          </a:p>
          <a:p>
            <a:pPr lvl="0" algn="just"/>
            <a:r>
              <a:rPr lang="cs-CZ" dirty="0"/>
              <a:t>hlavním důvodem bylo rozšířit portfolio činností České školní inspekce o mezinárodní zjišťování </a:t>
            </a:r>
            <a:r>
              <a:rPr lang="cs-CZ" dirty="0" smtClean="0"/>
              <a:t>s</a:t>
            </a:r>
            <a:r>
              <a:rPr lang="cs-CZ" dirty="0"/>
              <a:t> cílem umožnit České školní inspekci propojovat národní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i </a:t>
            </a:r>
            <a:r>
              <a:rPr lang="cs-CZ" dirty="0"/>
              <a:t>mezinárodní zjištění a vypovídat o kvalitě </a:t>
            </a:r>
            <a:br>
              <a:rPr lang="cs-CZ" dirty="0"/>
            </a:br>
            <a:r>
              <a:rPr lang="cs-CZ" dirty="0"/>
              <a:t>a efektivitě počátečního vzdělávání z komplexního pohledu</a:t>
            </a:r>
          </a:p>
          <a:p>
            <a:pPr marL="0" indent="0" algn="just">
              <a:buNone/>
            </a:pPr>
            <a:endParaRPr lang="cs-CZ" dirty="0"/>
          </a:p>
          <a:p>
            <a:endParaRPr lang="cs-CZ" dirty="0"/>
          </a:p>
        </p:txBody>
      </p:sp>
      <p:sp>
        <p:nvSpPr>
          <p:cNvPr id="21" name="Zástupný symbol pro text 20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30065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Zástupný symbol pro text 19"/>
          <p:cNvSpPr>
            <a:spLocks noGrp="1"/>
          </p:cNvSpPr>
          <p:nvPr>
            <p:ph type="body" sz="quarter" idx="10"/>
          </p:nvPr>
        </p:nvSpPr>
        <p:spPr>
          <a:xfrm>
            <a:off x="467544" y="1628800"/>
            <a:ext cx="8208144" cy="4248472"/>
          </a:xfrm>
        </p:spPr>
        <p:txBody>
          <a:bodyPr>
            <a:normAutofit/>
          </a:bodyPr>
          <a:lstStyle/>
          <a:p>
            <a:pPr lvl="0" algn="just"/>
            <a:r>
              <a:rPr lang="cs-CZ" sz="2700" dirty="0"/>
              <a:t>mezinárodní šetření jsou zaměřena na hodnocení výsledků žáků zejména ve čtenářské, matematické, přírodovědné nebo informační gramotnosti</a:t>
            </a:r>
          </a:p>
          <a:p>
            <a:pPr marL="0" lvl="0" indent="0">
              <a:buNone/>
            </a:pPr>
            <a:endParaRPr lang="cs-CZ" sz="800" dirty="0"/>
          </a:p>
          <a:p>
            <a:pPr lvl="0" algn="just"/>
            <a:r>
              <a:rPr lang="cs-CZ" sz="2700" dirty="0"/>
              <a:t>hodnocení míry podpory a dosažené úrovně v jednotlivých gramotnostech náleží na národní úrovni právě České školní inspekci, mimo jiné proto je spojení národních a </a:t>
            </a:r>
            <a:r>
              <a:rPr lang="cs-CZ" sz="2700" dirty="0" smtClean="0"/>
              <a:t>mezinárodních </a:t>
            </a:r>
            <a:r>
              <a:rPr lang="cs-CZ" sz="2700" dirty="0"/>
              <a:t>šetření tohoto typu do gesce České školní inspekce pochopitelným krokem</a:t>
            </a:r>
          </a:p>
          <a:p>
            <a:pPr marL="0" lvl="0" indent="0">
              <a:buNone/>
            </a:pPr>
            <a:endParaRPr lang="cs-CZ" sz="10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55450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Zástupný symbol pro text 19"/>
          <p:cNvSpPr>
            <a:spLocks noGrp="1"/>
          </p:cNvSpPr>
          <p:nvPr>
            <p:ph type="body" sz="quarter" idx="10"/>
          </p:nvPr>
        </p:nvSpPr>
        <p:spPr>
          <a:xfrm>
            <a:off x="467544" y="1340768"/>
            <a:ext cx="8064896" cy="4248472"/>
          </a:xfrm>
        </p:spPr>
        <p:txBody>
          <a:bodyPr>
            <a:normAutofit/>
          </a:bodyPr>
          <a:lstStyle/>
          <a:p>
            <a:pPr lvl="0" algn="just"/>
            <a:r>
              <a:rPr lang="cs-CZ" sz="2600" dirty="0"/>
              <a:t>od roku </a:t>
            </a:r>
            <a:r>
              <a:rPr lang="cs-CZ" sz="2600" dirty="0" smtClean="0"/>
              <a:t>2011 </a:t>
            </a:r>
            <a:r>
              <a:rPr lang="cs-CZ" sz="2600" dirty="0"/>
              <a:t>je </a:t>
            </a:r>
            <a:r>
              <a:rPr lang="cs-CZ" sz="2600" dirty="0" smtClean="0"/>
              <a:t>problematika mezinárodních šetření pevně </a:t>
            </a:r>
            <a:r>
              <a:rPr lang="cs-CZ" sz="2600" dirty="0"/>
              <a:t>ukotvena v koncepčních </a:t>
            </a:r>
            <a:r>
              <a:rPr lang="cs-CZ" sz="2600" dirty="0" smtClean="0"/>
              <a:t>a strategických </a:t>
            </a:r>
            <a:r>
              <a:rPr lang="cs-CZ" sz="2600" dirty="0"/>
              <a:t>dokumentech České školní inspekce </a:t>
            </a:r>
            <a:endParaRPr lang="cs-CZ" sz="2600" dirty="0" smtClean="0"/>
          </a:p>
          <a:p>
            <a:pPr lvl="0" algn="just"/>
            <a:r>
              <a:rPr lang="cs-CZ" sz="2600" dirty="0" smtClean="0"/>
              <a:t>s</a:t>
            </a:r>
            <a:r>
              <a:rPr lang="cs-CZ" sz="2600" dirty="0"/>
              <a:t> realizací mezinárodních šetření prostřednictvím České školní inspekce se počítá také na úrovni strategických dokumentů rezortu školství (např. </a:t>
            </a:r>
            <a:r>
              <a:rPr lang="cs-CZ" sz="2600" i="1" dirty="0"/>
              <a:t>dlouhodobý záměr rozvoje vzdělávání v ČR</a:t>
            </a:r>
            <a:r>
              <a:rPr lang="cs-CZ" sz="2600" dirty="0"/>
              <a:t>, </a:t>
            </a:r>
            <a:r>
              <a:rPr lang="cs-CZ" sz="2600" i="1" dirty="0"/>
              <a:t>Strategie celoživotního učení </a:t>
            </a:r>
            <a:r>
              <a:rPr lang="cs-CZ" sz="2600" dirty="0"/>
              <a:t>apod.), právě s cílem hodnotit kvalitu a efektivitu vzdělávání v mezinárodním kontextu</a:t>
            </a:r>
          </a:p>
          <a:p>
            <a:pPr marL="0" lvl="0" indent="0">
              <a:buNone/>
            </a:pPr>
            <a:endParaRPr lang="cs-CZ" sz="1000" dirty="0"/>
          </a:p>
          <a:p>
            <a:endParaRPr lang="cs-CZ" dirty="0"/>
          </a:p>
        </p:txBody>
      </p:sp>
      <p:sp>
        <p:nvSpPr>
          <p:cNvPr id="21" name="Zástupný symbol pro text 20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76081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Zástupný symbol pro text 19"/>
          <p:cNvSpPr>
            <a:spLocks noGrp="1"/>
          </p:cNvSpPr>
          <p:nvPr>
            <p:ph type="body" sz="quarter" idx="10"/>
          </p:nvPr>
        </p:nvSpPr>
        <p:spPr>
          <a:xfrm>
            <a:off x="467544" y="1196752"/>
            <a:ext cx="8208144" cy="4824536"/>
          </a:xfrm>
        </p:spPr>
        <p:txBody>
          <a:bodyPr>
            <a:normAutofit fontScale="70000" lnSpcReduction="20000"/>
          </a:bodyPr>
          <a:lstStyle/>
          <a:p>
            <a:pPr lvl="0" algn="just"/>
            <a:r>
              <a:rPr lang="cs-CZ" sz="3600" dirty="0"/>
              <a:t>s realizací mezinárodních šetření ze strany České školní inspekce s cílem propojovat externí hodnocení s hodno-cením vlastím je počítáno také v </a:t>
            </a:r>
            <a:r>
              <a:rPr lang="cs-CZ" sz="3600" dirty="0" smtClean="0"/>
              <a:t>rámci připravovaného </a:t>
            </a:r>
            <a:r>
              <a:rPr lang="cs-CZ" sz="3600" dirty="0"/>
              <a:t>individuálního projektu systémového Komplexní systém hodnocení, jehož charta byla schválena ministryní školství, mládeže </a:t>
            </a:r>
            <a:r>
              <a:rPr lang="cs-CZ" sz="3600" dirty="0" smtClean="0"/>
              <a:t>a </a:t>
            </a:r>
            <a:r>
              <a:rPr lang="cs-CZ" sz="3600" dirty="0"/>
              <a:t>tělovýchovy i monitorovacím výborem OP VVV</a:t>
            </a:r>
          </a:p>
          <a:p>
            <a:pPr marL="0" lvl="0" indent="0" algn="just">
              <a:buNone/>
            </a:pPr>
            <a:endParaRPr lang="cs-CZ" sz="1000" dirty="0"/>
          </a:p>
          <a:p>
            <a:pPr lvl="0" algn="just"/>
            <a:r>
              <a:rPr lang="cs-CZ" sz="3600" dirty="0"/>
              <a:t>realizovat mezinárodní </a:t>
            </a:r>
            <a:r>
              <a:rPr lang="cs-CZ" sz="3600" dirty="0" smtClean="0"/>
              <a:t>šetření znamená </a:t>
            </a:r>
            <a:r>
              <a:rPr lang="cs-CZ" sz="3600" dirty="0"/>
              <a:t>být i u přípravných fází jednotlivých šetření, během nichž se koncipuje jejich obsah a zaměření</a:t>
            </a:r>
          </a:p>
          <a:p>
            <a:pPr marL="0" lvl="0" indent="0" algn="just">
              <a:buNone/>
            </a:pPr>
            <a:endParaRPr lang="cs-CZ" sz="1000" dirty="0"/>
          </a:p>
          <a:p>
            <a:pPr algn="just"/>
            <a:r>
              <a:rPr lang="cs-CZ" sz="3600" dirty="0"/>
              <a:t>Česká školní inspekce díky tomu může koordinovat cíle</a:t>
            </a:r>
            <a:br>
              <a:rPr lang="cs-CZ" sz="3600" dirty="0"/>
            </a:br>
            <a:r>
              <a:rPr lang="cs-CZ" sz="3600" dirty="0"/>
              <a:t>i obsah inspekční činnosti s cíli a obsahem mezinárodních šetření </a:t>
            </a:r>
            <a:r>
              <a:rPr lang="cs-CZ" sz="3600" dirty="0" smtClean="0"/>
              <a:t>(např. modifikací </a:t>
            </a:r>
            <a:r>
              <a:rPr lang="cs-CZ" sz="3600" dirty="0"/>
              <a:t>inspekční metodiky v zájmu dosažení komplementarity a synergické podpory výsledků)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19164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Zástupný symbol pro text 19"/>
          <p:cNvSpPr>
            <a:spLocks noGrp="1"/>
          </p:cNvSpPr>
          <p:nvPr>
            <p:ph type="body" sz="quarter" idx="10"/>
          </p:nvPr>
        </p:nvSpPr>
        <p:spPr>
          <a:xfrm>
            <a:off x="467544" y="1196752"/>
            <a:ext cx="8208144" cy="4824536"/>
          </a:xfrm>
        </p:spPr>
        <p:txBody>
          <a:bodyPr>
            <a:normAutofit fontScale="77500" lnSpcReduction="20000"/>
          </a:bodyPr>
          <a:lstStyle/>
          <a:p>
            <a:pPr lvl="0" algn="just"/>
            <a:r>
              <a:rPr lang="cs-CZ" sz="3600" dirty="0" smtClean="0"/>
              <a:t>informace </a:t>
            </a:r>
            <a:r>
              <a:rPr lang="cs-CZ" sz="3600" dirty="0"/>
              <a:t>získané prostřednictvím mezinárodních šetření </a:t>
            </a:r>
            <a:r>
              <a:rPr lang="cs-CZ" sz="3600" dirty="0" smtClean="0"/>
              <a:t>Česká </a:t>
            </a:r>
            <a:r>
              <a:rPr lang="cs-CZ" sz="3600" dirty="0"/>
              <a:t>školní inspekce dále </a:t>
            </a:r>
            <a:r>
              <a:rPr lang="cs-CZ" sz="3600" dirty="0" smtClean="0"/>
              <a:t>analyzuje </a:t>
            </a:r>
            <a:br>
              <a:rPr lang="cs-CZ" sz="3600" dirty="0" smtClean="0"/>
            </a:br>
            <a:r>
              <a:rPr lang="cs-CZ" sz="3600" dirty="0" smtClean="0"/>
              <a:t>a  </a:t>
            </a:r>
            <a:r>
              <a:rPr lang="cs-CZ" sz="3600" dirty="0"/>
              <a:t>propojuje je s </a:t>
            </a:r>
            <a:r>
              <a:rPr lang="cs-CZ" sz="3600" dirty="0" smtClean="0"/>
              <a:t>informacemi získanými </a:t>
            </a:r>
            <a:r>
              <a:rPr lang="cs-CZ" sz="3600" dirty="0"/>
              <a:t>na základě hodnocení podmínek, průběhu a výsledků vzdělávání ve školách a školských zařízeních</a:t>
            </a:r>
          </a:p>
          <a:p>
            <a:pPr marL="0" lvl="0" indent="0" algn="just">
              <a:buNone/>
            </a:pPr>
            <a:endParaRPr lang="cs-CZ" sz="1000" dirty="0"/>
          </a:p>
          <a:p>
            <a:pPr lvl="0" algn="just"/>
            <a:r>
              <a:rPr lang="cs-CZ" sz="3600" dirty="0"/>
              <a:t>realizace mezinárodních </a:t>
            </a:r>
            <a:r>
              <a:rPr lang="cs-CZ" sz="3600" dirty="0" smtClean="0"/>
              <a:t>šetření tak </a:t>
            </a:r>
            <a:r>
              <a:rPr lang="cs-CZ" sz="3600" dirty="0"/>
              <a:t>České školní inspekci umožňuje poskytovat komplexní </a:t>
            </a:r>
            <a:r>
              <a:rPr lang="cs-CZ" sz="3600" dirty="0" smtClean="0"/>
              <a:t/>
            </a:r>
            <a:br>
              <a:rPr lang="cs-CZ" sz="3600" dirty="0" smtClean="0"/>
            </a:br>
            <a:r>
              <a:rPr lang="cs-CZ" sz="3600" dirty="0" smtClean="0"/>
              <a:t>a </a:t>
            </a:r>
            <a:r>
              <a:rPr lang="cs-CZ" sz="3600" dirty="0"/>
              <a:t>kvalitativně silné informace o kvalitě a efektivitě počátečního vzdělávání, které v sobě synergicky propojují informace, zjištění a údaje z různých forem inspekční činnosti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11034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lvl="0"/>
            <a:r>
              <a:rPr lang="cs-CZ" sz="2700" dirty="0"/>
              <a:t>Matematická gramotnost</a:t>
            </a:r>
          </a:p>
          <a:p>
            <a:pPr marL="0" lvl="0" indent="0">
              <a:buNone/>
            </a:pPr>
            <a:endParaRPr lang="cs-CZ" sz="700" dirty="0"/>
          </a:p>
          <a:p>
            <a:pPr lvl="0"/>
            <a:r>
              <a:rPr lang="cs-CZ" altLang="cs-CZ" sz="2700" dirty="0"/>
              <a:t>Přírodovědná gramotnost</a:t>
            </a:r>
          </a:p>
          <a:p>
            <a:pPr marL="0" lvl="0" indent="0">
              <a:buNone/>
            </a:pPr>
            <a:endParaRPr lang="cs-CZ" altLang="cs-CZ" sz="700" dirty="0"/>
          </a:p>
          <a:p>
            <a:pPr lvl="0"/>
            <a:r>
              <a:rPr lang="cs-CZ" altLang="cs-CZ" sz="2700" dirty="0"/>
              <a:t>Čtenářská gramotnost</a:t>
            </a:r>
          </a:p>
          <a:p>
            <a:pPr marL="0" lvl="0" indent="0">
              <a:buNone/>
            </a:pPr>
            <a:endParaRPr lang="cs-CZ" altLang="cs-CZ" sz="700" dirty="0"/>
          </a:p>
          <a:p>
            <a:pPr lvl="0"/>
            <a:r>
              <a:rPr lang="cs-CZ" altLang="cs-CZ" sz="2700" dirty="0"/>
              <a:t>Počítačová a informační gramotnost</a:t>
            </a:r>
          </a:p>
          <a:p>
            <a:pPr marL="0" lvl="0" indent="0">
              <a:buNone/>
            </a:pPr>
            <a:endParaRPr lang="cs-CZ" altLang="cs-CZ" sz="700" dirty="0"/>
          </a:p>
          <a:p>
            <a:pPr lvl="0"/>
            <a:r>
              <a:rPr lang="cs-CZ" altLang="cs-CZ" sz="2700" dirty="0"/>
              <a:t>Finanční gramotnost</a:t>
            </a:r>
          </a:p>
          <a:p>
            <a:pPr marL="0" lvl="0" indent="0">
              <a:buNone/>
            </a:pPr>
            <a:endParaRPr lang="cs-CZ" altLang="cs-CZ" sz="700" dirty="0"/>
          </a:p>
          <a:p>
            <a:pPr lvl="0"/>
            <a:r>
              <a:rPr lang="cs-CZ" altLang="cs-CZ" sz="2700" dirty="0"/>
              <a:t>Schopnost řešit problémy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2"/>
          </p:nvPr>
        </p:nvSpPr>
        <p:spPr>
          <a:xfrm>
            <a:off x="472161" y="836712"/>
            <a:ext cx="8208144" cy="863600"/>
          </a:xfrm>
        </p:spPr>
        <p:txBody>
          <a:bodyPr/>
          <a:lstStyle/>
          <a:p>
            <a:r>
              <a:rPr lang="cs-CZ" dirty="0" smtClean="0"/>
              <a:t>Hlavní testované oblasti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075964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sz="quarter" idx="10"/>
          </p:nvPr>
        </p:nvSpPr>
        <p:spPr>
          <a:xfrm>
            <a:off x="521194" y="1638083"/>
            <a:ext cx="8208144" cy="4608512"/>
          </a:xfrm>
        </p:spPr>
        <p:txBody>
          <a:bodyPr/>
          <a:lstStyle/>
          <a:p>
            <a:pPr marL="0" lvl="0" indent="0" algn="just">
              <a:buNone/>
            </a:pPr>
            <a:r>
              <a:rPr lang="cs-CZ" altLang="cs-CZ" b="1" dirty="0">
                <a:solidFill>
                  <a:srgbClr val="0073CF"/>
                </a:solidFill>
              </a:rPr>
              <a:t>PISA</a:t>
            </a:r>
            <a:r>
              <a:rPr lang="cs-CZ" altLang="cs-CZ" dirty="0">
                <a:solidFill>
                  <a:srgbClr val="0073CF"/>
                </a:solidFill>
              </a:rPr>
              <a:t>	</a:t>
            </a:r>
            <a:r>
              <a:rPr lang="cs-CZ" altLang="cs-CZ" sz="2400" i="1" dirty="0"/>
              <a:t>(</a:t>
            </a:r>
            <a:r>
              <a:rPr lang="cs-CZ" sz="2400" i="1" dirty="0"/>
              <a:t>Programme for International Student Assessment)</a:t>
            </a:r>
          </a:p>
          <a:p>
            <a:pPr marL="0" lvl="0" indent="0" algn="just">
              <a:buNone/>
            </a:pPr>
            <a:endParaRPr lang="cs-CZ" sz="700" i="1" dirty="0"/>
          </a:p>
          <a:p>
            <a:pPr lvl="0" algn="just"/>
            <a:r>
              <a:rPr lang="cs-CZ" altLang="cs-CZ" sz="2600" dirty="0"/>
              <a:t>15letí žáci</a:t>
            </a:r>
          </a:p>
          <a:p>
            <a:pPr marL="0" lvl="0" indent="0" algn="just">
              <a:buNone/>
            </a:pPr>
            <a:endParaRPr lang="cs-CZ" altLang="cs-CZ" sz="700" dirty="0"/>
          </a:p>
          <a:p>
            <a:pPr lvl="0" algn="just"/>
            <a:r>
              <a:rPr lang="cs-CZ" altLang="cs-CZ" sz="2600" dirty="0"/>
              <a:t>p</a:t>
            </a:r>
            <a:r>
              <a:rPr lang="cs-CZ" altLang="cs-CZ" sz="2600" dirty="0" smtClean="0"/>
              <a:t>řírodovědná</a:t>
            </a:r>
            <a:r>
              <a:rPr lang="cs-CZ" altLang="cs-CZ" sz="2600" dirty="0"/>
              <a:t>, matematická, čtenářská, řešení problémů</a:t>
            </a:r>
          </a:p>
          <a:p>
            <a:pPr marL="0" lvl="0" indent="0" algn="just">
              <a:buNone/>
            </a:pPr>
            <a:endParaRPr lang="cs-CZ" altLang="cs-CZ" sz="1500" dirty="0"/>
          </a:p>
          <a:p>
            <a:pPr marL="0" lvl="0" indent="0" algn="just">
              <a:buNone/>
            </a:pPr>
            <a:r>
              <a:rPr lang="cs-CZ" altLang="cs-CZ" b="1" dirty="0">
                <a:solidFill>
                  <a:srgbClr val="0073CF"/>
                </a:solidFill>
              </a:rPr>
              <a:t>TALIS</a:t>
            </a:r>
            <a:r>
              <a:rPr lang="cs-CZ" altLang="cs-CZ" dirty="0"/>
              <a:t> </a:t>
            </a:r>
            <a:r>
              <a:rPr lang="cs-CZ" altLang="cs-CZ" sz="2400" i="1" dirty="0"/>
              <a:t>(Teaching and </a:t>
            </a:r>
            <a:r>
              <a:rPr lang="cs-CZ" altLang="cs-CZ" sz="2400" i="1" dirty="0" err="1"/>
              <a:t>Learning</a:t>
            </a:r>
            <a:r>
              <a:rPr lang="cs-CZ" altLang="cs-CZ" sz="2400" i="1" dirty="0"/>
              <a:t> International </a:t>
            </a:r>
            <a:r>
              <a:rPr lang="cs-CZ" altLang="cs-CZ" sz="2400" i="1" dirty="0" err="1"/>
              <a:t>Survey</a:t>
            </a:r>
            <a:r>
              <a:rPr lang="cs-CZ" altLang="cs-CZ" sz="2400" i="1" dirty="0"/>
              <a:t>)</a:t>
            </a:r>
          </a:p>
          <a:p>
            <a:pPr marL="0" lvl="0" indent="0" algn="just">
              <a:buNone/>
            </a:pPr>
            <a:endParaRPr lang="cs-CZ" altLang="cs-CZ" sz="700" i="1" dirty="0"/>
          </a:p>
          <a:p>
            <a:pPr lvl="0" algn="just"/>
            <a:r>
              <a:rPr lang="cs-CZ" altLang="cs-CZ" sz="2600" dirty="0" smtClean="0"/>
              <a:t>šetření </a:t>
            </a:r>
            <a:r>
              <a:rPr lang="cs-CZ" altLang="cs-CZ" sz="2600" dirty="0"/>
              <a:t>v oblasti vyučování a učení</a:t>
            </a:r>
          </a:p>
          <a:p>
            <a:pPr marL="0" lvl="0" indent="0" algn="just">
              <a:buNone/>
            </a:pPr>
            <a:endParaRPr lang="cs-CZ" altLang="cs-CZ" sz="700" dirty="0"/>
          </a:p>
          <a:p>
            <a:pPr lvl="0" algn="just"/>
            <a:r>
              <a:rPr lang="cs-CZ" altLang="cs-CZ" sz="2600" dirty="0" smtClean="0"/>
              <a:t>dotazování </a:t>
            </a:r>
            <a:r>
              <a:rPr lang="cs-CZ" altLang="cs-CZ" sz="2600" dirty="0"/>
              <a:t>učitelů (2. stupeň ZŠ a nižší roč. VG)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2"/>
          </p:nvPr>
        </p:nvSpPr>
        <p:spPr>
          <a:xfrm>
            <a:off x="521194" y="768154"/>
            <a:ext cx="8208144" cy="863600"/>
          </a:xfrm>
        </p:spPr>
        <p:txBody>
          <a:bodyPr/>
          <a:lstStyle/>
          <a:p>
            <a:r>
              <a:rPr lang="cs-CZ" dirty="0" smtClean="0"/>
              <a:t>OECD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99967524"/>
      </p:ext>
    </p:extLst>
  </p:cSld>
  <p:clrMapOvr>
    <a:masterClrMapping/>
  </p:clrMapOvr>
</p:sld>
</file>

<file path=ppt/theme/theme1.xml><?xml version="1.0" encoding="utf-8"?>
<a:theme xmlns:a="http://schemas.openxmlformats.org/drawingml/2006/main" name="česká školní inspekce šablona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sz="5000" b="1" dirty="0" smtClean="0">
            <a:solidFill>
              <a:schemeClr val="bg1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PPT prezentace ČŠI - vzor (2)" id="{58D6B30A-CA8E-4D9F-A069-018312819F3F}" vid="{BC3C9A63-A765-4694-B9CE-7B67BEE5F57E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0092541B77DB294997A5D626E020E4E9" ma:contentTypeVersion="0" ma:contentTypeDescription="Vytvoří nový dokument" ma:contentTypeScope="" ma:versionID="f3828f1648b9702f90a34f36cce388e6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e5030a4fb49af6ac1945304746faa32a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0D5A98B1-5CE0-406F-9D2B-3F5C6E5BB075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614E9AB-0504-4D52-89C2-BB038957537E}">
  <ds:schemaRefs>
    <ds:schemaRef ds:uri="http://www.w3.org/XML/1998/namespace"/>
    <ds:schemaRef ds:uri="http://schemas.microsoft.com/office/2006/metadata/properties"/>
    <ds:schemaRef ds:uri="http://purl.org/dc/dcmitype/"/>
    <ds:schemaRef ds:uri="http://schemas.microsoft.com/office/2006/documentManagement/types"/>
    <ds:schemaRef ds:uri="http://purl.org/dc/elements/1.1/"/>
    <ds:schemaRef ds:uri="http://schemas.microsoft.com/office/infopath/2007/PartnerControls"/>
    <ds:schemaRef ds:uri="http://schemas.openxmlformats.org/package/2006/metadata/core-properties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7B45BFDE-6DA5-40C7-97E2-83944A6A7CF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PPT prezentace ČŠI - vzor (2)</Template>
  <TotalTime>70</TotalTime>
  <Words>270</Words>
  <Application>Microsoft Office PowerPoint</Application>
  <PresentationFormat>Předvádění na obrazovce (4:3)</PresentationFormat>
  <Paragraphs>103</Paragraphs>
  <Slides>15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18" baseType="lpstr">
      <vt:lpstr>Arial</vt:lpstr>
      <vt:lpstr>Calibri</vt:lpstr>
      <vt:lpstr>česká školní inspekce šablona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Picková Marie</dc:creator>
  <cp:lastModifiedBy>Debnárová Miroslava</cp:lastModifiedBy>
  <cp:revision>21</cp:revision>
  <cp:lastPrinted>2015-11-03T16:13:31Z</cp:lastPrinted>
  <dcterms:created xsi:type="dcterms:W3CDTF">2014-01-14T12:07:55Z</dcterms:created>
  <dcterms:modified xsi:type="dcterms:W3CDTF">2015-11-03T16:16:14Z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0x0101000092541B77DB294997A5D626E020E4E9</vt:lpwstr>
  </property>
</Properties>
</file>