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0"/>
  </p:notesMasterIdLst>
  <p:handoutMasterIdLst>
    <p:handoutMasterId r:id="rId41"/>
  </p:handoutMasterIdLst>
  <p:sldIdLst>
    <p:sldId id="257" r:id="rId5"/>
    <p:sldId id="258" r:id="rId6"/>
    <p:sldId id="298" r:id="rId7"/>
    <p:sldId id="299" r:id="rId8"/>
    <p:sldId id="259" r:id="rId9"/>
    <p:sldId id="263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68" r:id="rId32"/>
    <p:sldId id="269" r:id="rId33"/>
    <p:sldId id="270" r:id="rId34"/>
    <p:sldId id="271" r:id="rId35"/>
    <p:sldId id="272" r:id="rId36"/>
    <p:sldId id="261" r:id="rId37"/>
    <p:sldId id="273" r:id="rId38"/>
    <p:sldId id="262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>
      <p:cViewPr varScale="1">
        <p:scale>
          <a:sx n="112" d="100"/>
          <a:sy n="112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4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04478-3222-495D-84D8-1CAFF8C2A6DF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5551F6-3CEC-49B0-A03A-008F340C8D2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cs-CZ"/>
            <a:t>Učitelova praxe</a:t>
          </a:r>
          <a:endParaRPr lang="en-US"/>
        </a:p>
      </dgm:t>
    </dgm:pt>
    <dgm:pt modelId="{9414917D-1CFD-4116-A039-87B55994CAA6}" type="parTrans" cxnId="{09CFB5F1-0F35-44A2-AE55-2B907FF6D01E}">
      <dgm:prSet/>
      <dgm:spPr/>
      <dgm:t>
        <a:bodyPr/>
        <a:lstStyle/>
        <a:p>
          <a:endParaRPr lang="en-US"/>
        </a:p>
      </dgm:t>
    </dgm:pt>
    <dgm:pt modelId="{143D02A9-A5C8-48A2-989D-B3183983859E}" type="sibTrans" cxnId="{09CFB5F1-0F35-44A2-AE55-2B907FF6D01E}">
      <dgm:prSet/>
      <dgm:spPr/>
      <dgm:t>
        <a:bodyPr/>
        <a:lstStyle/>
        <a:p>
          <a:endParaRPr lang="en-US"/>
        </a:p>
      </dgm:t>
    </dgm:pt>
    <dgm:pt modelId="{89889516-8DE7-4B4E-B71F-A6BE8C218FC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Činnost </a:t>
          </a:r>
        </a:p>
        <a:p>
          <a:r>
            <a:rPr lang="cs-CZ"/>
            <a:t>(konstruktivní činnost směřující k cíli)</a:t>
          </a:r>
          <a:endParaRPr lang="en-US"/>
        </a:p>
      </dgm:t>
    </dgm:pt>
    <dgm:pt modelId="{E019B423-C1FA-4FCD-9CDD-73402DB4482A}" type="parTrans" cxnId="{F4B470D7-6A8B-40B8-B550-9F1DFB49EB7D}">
      <dgm:prSet/>
      <dgm:spPr/>
      <dgm:t>
        <a:bodyPr/>
        <a:lstStyle/>
        <a:p>
          <a:endParaRPr lang="en-US"/>
        </a:p>
      </dgm:t>
    </dgm:pt>
    <dgm:pt modelId="{0191EB31-6455-4C63-8E06-ABFC6352DDA6}" type="sibTrans" cxnId="{F4B470D7-6A8B-40B8-B550-9F1DFB49EB7D}">
      <dgm:prSet/>
      <dgm:spPr/>
      <dgm:t>
        <a:bodyPr/>
        <a:lstStyle/>
        <a:p>
          <a:endParaRPr lang="en-US"/>
        </a:p>
      </dgm:t>
    </dgm:pt>
    <dgm:pt modelId="{60D819DA-254A-4BE9-BCF0-C38D03722E4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Reflexe</a:t>
          </a:r>
        </a:p>
        <a:p>
          <a:r>
            <a:rPr lang="cs-CZ"/>
            <a:t>(systematická sebekritika) </a:t>
          </a:r>
          <a:endParaRPr lang="en-US"/>
        </a:p>
      </dgm:t>
    </dgm:pt>
    <dgm:pt modelId="{8F375AA6-7905-4D3F-87CA-812FE96579E2}" type="parTrans" cxnId="{10972506-6DD3-4DA9-B6A9-F7424736CCAA}">
      <dgm:prSet/>
      <dgm:spPr/>
      <dgm:t>
        <a:bodyPr/>
        <a:lstStyle/>
        <a:p>
          <a:endParaRPr lang="en-US"/>
        </a:p>
      </dgm:t>
    </dgm:pt>
    <dgm:pt modelId="{3EDB9E92-723A-4E8E-A220-D71670182698}" type="sibTrans" cxnId="{10972506-6DD3-4DA9-B6A9-F7424736CCAA}">
      <dgm:prSet/>
      <dgm:spPr/>
      <dgm:t>
        <a:bodyPr/>
        <a:lstStyle/>
        <a:p>
          <a:endParaRPr lang="en-US"/>
        </a:p>
      </dgm:t>
    </dgm:pt>
    <dgm:pt modelId="{2741FFA6-66D6-4FC7-8DA9-6462E153FC32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Autonomie</a:t>
          </a:r>
        </a:p>
        <a:p>
          <a:r>
            <a:rPr lang="cs-CZ"/>
            <a:t>(učitel se sám řídí i  podněcuje) </a:t>
          </a:r>
          <a:endParaRPr lang="en-US"/>
        </a:p>
      </dgm:t>
    </dgm:pt>
    <dgm:pt modelId="{6527BDB7-BC80-4B81-90AF-E9044FB69AC4}" type="parTrans" cxnId="{FDB6FD99-91D6-4B74-B5E1-58E7013B67B6}">
      <dgm:prSet/>
      <dgm:spPr/>
      <dgm:t>
        <a:bodyPr/>
        <a:lstStyle/>
        <a:p>
          <a:endParaRPr lang="en-US"/>
        </a:p>
      </dgm:t>
    </dgm:pt>
    <dgm:pt modelId="{C6A88D8F-F3E6-428A-8345-6C361290107A}" type="sibTrans" cxnId="{FDB6FD99-91D6-4B74-B5E1-58E7013B67B6}">
      <dgm:prSet/>
      <dgm:spPr/>
      <dgm:t>
        <a:bodyPr/>
        <a:lstStyle/>
        <a:p>
          <a:endParaRPr lang="en-US"/>
        </a:p>
      </dgm:t>
    </dgm:pt>
    <dgm:pt modelId="{14B83F8F-6635-4187-921B-3FDC1B40DE2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Tvoření sítí </a:t>
          </a:r>
        </a:p>
        <a:p>
          <a:r>
            <a:rPr lang="cs-CZ"/>
            <a:t>(komunikace při práci, spolupráce, "zveřejňování") </a:t>
          </a:r>
          <a:endParaRPr lang="en-US"/>
        </a:p>
      </dgm:t>
    </dgm:pt>
    <dgm:pt modelId="{26B5189C-F374-44B7-BAFE-839EA1A3C70E}" type="parTrans" cxnId="{72CE39AE-CF87-451A-922F-C5DB70E1CAEC}">
      <dgm:prSet/>
      <dgm:spPr/>
      <dgm:t>
        <a:bodyPr/>
        <a:lstStyle/>
        <a:p>
          <a:endParaRPr lang="en-US"/>
        </a:p>
      </dgm:t>
    </dgm:pt>
    <dgm:pt modelId="{226ED6D7-0A50-4456-BDEF-45DDA6767034}" type="sibTrans" cxnId="{72CE39AE-CF87-451A-922F-C5DB70E1CAEC}">
      <dgm:prSet/>
      <dgm:spPr/>
      <dgm:t>
        <a:bodyPr/>
        <a:lstStyle/>
        <a:p>
          <a:endParaRPr lang="en-US"/>
        </a:p>
      </dgm:t>
    </dgm:pt>
    <dgm:pt modelId="{021B435E-C026-419A-B083-58A375451632}" type="pres">
      <dgm:prSet presAssocID="{5DB04478-3222-495D-84D8-1CAFF8C2A6D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8CEBDF-1E0D-4B97-ADCB-9CB8714CB3D6}" type="pres">
      <dgm:prSet presAssocID="{5DB04478-3222-495D-84D8-1CAFF8C2A6DF}" presName="matrix" presStyleCnt="0"/>
      <dgm:spPr/>
    </dgm:pt>
    <dgm:pt modelId="{DAF7D26C-CF15-4909-B1EB-0E8999D7AA2B}" type="pres">
      <dgm:prSet presAssocID="{5DB04478-3222-495D-84D8-1CAFF8C2A6DF}" presName="tile1" presStyleLbl="node1" presStyleIdx="0" presStyleCnt="4"/>
      <dgm:spPr/>
      <dgm:t>
        <a:bodyPr/>
        <a:lstStyle/>
        <a:p>
          <a:endParaRPr lang="en-US"/>
        </a:p>
      </dgm:t>
    </dgm:pt>
    <dgm:pt modelId="{782A68D8-70D1-4D87-B008-984B6E51FE0C}" type="pres">
      <dgm:prSet presAssocID="{5DB04478-3222-495D-84D8-1CAFF8C2A6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91E40-3A52-4BF8-A7E3-14ACF79F11F6}" type="pres">
      <dgm:prSet presAssocID="{5DB04478-3222-495D-84D8-1CAFF8C2A6DF}" presName="tile2" presStyleLbl="node1" presStyleIdx="1" presStyleCnt="4"/>
      <dgm:spPr/>
      <dgm:t>
        <a:bodyPr/>
        <a:lstStyle/>
        <a:p>
          <a:endParaRPr lang="en-US"/>
        </a:p>
      </dgm:t>
    </dgm:pt>
    <dgm:pt modelId="{2E934B52-4E7E-481B-8B07-B38BA53EA1C7}" type="pres">
      <dgm:prSet presAssocID="{5DB04478-3222-495D-84D8-1CAFF8C2A6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3D642-BF53-4D1D-A4A2-5419266FCFDB}" type="pres">
      <dgm:prSet presAssocID="{5DB04478-3222-495D-84D8-1CAFF8C2A6DF}" presName="tile3" presStyleLbl="node1" presStyleIdx="2" presStyleCnt="4"/>
      <dgm:spPr/>
      <dgm:t>
        <a:bodyPr/>
        <a:lstStyle/>
        <a:p>
          <a:endParaRPr lang="en-US"/>
        </a:p>
      </dgm:t>
    </dgm:pt>
    <dgm:pt modelId="{B1E65A87-E8B5-418B-978A-33D60A9D02D7}" type="pres">
      <dgm:prSet presAssocID="{5DB04478-3222-495D-84D8-1CAFF8C2A6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0A2D7-1905-4B4D-8B23-03BF364B0805}" type="pres">
      <dgm:prSet presAssocID="{5DB04478-3222-495D-84D8-1CAFF8C2A6DF}" presName="tile4" presStyleLbl="node1" presStyleIdx="3" presStyleCnt="4"/>
      <dgm:spPr/>
      <dgm:t>
        <a:bodyPr/>
        <a:lstStyle/>
        <a:p>
          <a:endParaRPr lang="en-US"/>
        </a:p>
      </dgm:t>
    </dgm:pt>
    <dgm:pt modelId="{C7BAD402-4F17-485E-8E0D-607E8CBB8288}" type="pres">
      <dgm:prSet presAssocID="{5DB04478-3222-495D-84D8-1CAFF8C2A6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912F6-0D9E-4609-9EB7-D19109798ED9}" type="pres">
      <dgm:prSet presAssocID="{5DB04478-3222-495D-84D8-1CAFF8C2A6D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F114D-180A-4610-99C3-4D71CBA34B70}" type="presOf" srcId="{14B83F8F-6635-4187-921B-3FDC1B40DE2E}" destId="{EB70A2D7-1905-4B4D-8B23-03BF364B0805}" srcOrd="0" destOrd="0" presId="urn:microsoft.com/office/officeart/2005/8/layout/matrix1"/>
    <dgm:cxn modelId="{16071C25-3318-4640-9746-D87634C7C327}" type="presOf" srcId="{60D819DA-254A-4BE9-BCF0-C38D03722E47}" destId="{D6391E40-3A52-4BF8-A7E3-14ACF79F11F6}" srcOrd="0" destOrd="0" presId="urn:microsoft.com/office/officeart/2005/8/layout/matrix1"/>
    <dgm:cxn modelId="{F4B470D7-6A8B-40B8-B550-9F1DFB49EB7D}" srcId="{DD5551F6-3CEC-49B0-A03A-008F340C8D2B}" destId="{89889516-8DE7-4B4E-B71F-A6BE8C218FC0}" srcOrd="0" destOrd="0" parTransId="{E019B423-C1FA-4FCD-9CDD-73402DB4482A}" sibTransId="{0191EB31-6455-4C63-8E06-ABFC6352DDA6}"/>
    <dgm:cxn modelId="{72CE39AE-CF87-451A-922F-C5DB70E1CAEC}" srcId="{DD5551F6-3CEC-49B0-A03A-008F340C8D2B}" destId="{14B83F8F-6635-4187-921B-3FDC1B40DE2E}" srcOrd="3" destOrd="0" parTransId="{26B5189C-F374-44B7-BAFE-839EA1A3C70E}" sibTransId="{226ED6D7-0A50-4456-BDEF-45DDA6767034}"/>
    <dgm:cxn modelId="{FD51F2E0-2DA9-4BEA-95CE-A4FA206F5B39}" type="presOf" srcId="{89889516-8DE7-4B4E-B71F-A6BE8C218FC0}" destId="{782A68D8-70D1-4D87-B008-984B6E51FE0C}" srcOrd="1" destOrd="0" presId="urn:microsoft.com/office/officeart/2005/8/layout/matrix1"/>
    <dgm:cxn modelId="{B2C29EFB-893F-4F02-BCFD-64507A7D7686}" type="presOf" srcId="{60D819DA-254A-4BE9-BCF0-C38D03722E47}" destId="{2E934B52-4E7E-481B-8B07-B38BA53EA1C7}" srcOrd="1" destOrd="0" presId="urn:microsoft.com/office/officeart/2005/8/layout/matrix1"/>
    <dgm:cxn modelId="{10972506-6DD3-4DA9-B6A9-F7424736CCAA}" srcId="{DD5551F6-3CEC-49B0-A03A-008F340C8D2B}" destId="{60D819DA-254A-4BE9-BCF0-C38D03722E47}" srcOrd="1" destOrd="0" parTransId="{8F375AA6-7905-4D3F-87CA-812FE96579E2}" sibTransId="{3EDB9E92-723A-4E8E-A220-D71670182698}"/>
    <dgm:cxn modelId="{C0FD2AF4-5F08-461B-BD05-C8B8F4C56B91}" type="presOf" srcId="{5DB04478-3222-495D-84D8-1CAFF8C2A6DF}" destId="{021B435E-C026-419A-B083-58A375451632}" srcOrd="0" destOrd="0" presId="urn:microsoft.com/office/officeart/2005/8/layout/matrix1"/>
    <dgm:cxn modelId="{A3FFE54F-82A4-49E8-817B-111C7FF6C5BE}" type="presOf" srcId="{2741FFA6-66D6-4FC7-8DA9-6462E153FC32}" destId="{B1E65A87-E8B5-418B-978A-33D60A9D02D7}" srcOrd="1" destOrd="0" presId="urn:microsoft.com/office/officeart/2005/8/layout/matrix1"/>
    <dgm:cxn modelId="{FDB6FD99-91D6-4B74-B5E1-58E7013B67B6}" srcId="{DD5551F6-3CEC-49B0-A03A-008F340C8D2B}" destId="{2741FFA6-66D6-4FC7-8DA9-6462E153FC32}" srcOrd="2" destOrd="0" parTransId="{6527BDB7-BC80-4B81-90AF-E9044FB69AC4}" sibTransId="{C6A88D8F-F3E6-428A-8345-6C361290107A}"/>
    <dgm:cxn modelId="{6F50325F-6355-4B87-A9F5-CAAA03B5B414}" type="presOf" srcId="{DD5551F6-3CEC-49B0-A03A-008F340C8D2B}" destId="{55D912F6-0D9E-4609-9EB7-D19109798ED9}" srcOrd="0" destOrd="0" presId="urn:microsoft.com/office/officeart/2005/8/layout/matrix1"/>
    <dgm:cxn modelId="{ECDC7BD2-F03C-4FC8-A5FC-F5AF04C085BC}" type="presOf" srcId="{14B83F8F-6635-4187-921B-3FDC1B40DE2E}" destId="{C7BAD402-4F17-485E-8E0D-607E8CBB8288}" srcOrd="1" destOrd="0" presId="urn:microsoft.com/office/officeart/2005/8/layout/matrix1"/>
    <dgm:cxn modelId="{D78CC4FA-9275-43C2-A8BC-B67F5FCA7724}" type="presOf" srcId="{89889516-8DE7-4B4E-B71F-A6BE8C218FC0}" destId="{DAF7D26C-CF15-4909-B1EB-0E8999D7AA2B}" srcOrd="0" destOrd="0" presId="urn:microsoft.com/office/officeart/2005/8/layout/matrix1"/>
    <dgm:cxn modelId="{6A5516C6-D75A-4E7E-B2A1-0495D0042443}" type="presOf" srcId="{2741FFA6-66D6-4FC7-8DA9-6462E153FC32}" destId="{98D3D642-BF53-4D1D-A4A2-5419266FCFDB}" srcOrd="0" destOrd="0" presId="urn:microsoft.com/office/officeart/2005/8/layout/matrix1"/>
    <dgm:cxn modelId="{09CFB5F1-0F35-44A2-AE55-2B907FF6D01E}" srcId="{5DB04478-3222-495D-84D8-1CAFF8C2A6DF}" destId="{DD5551F6-3CEC-49B0-A03A-008F340C8D2B}" srcOrd="0" destOrd="0" parTransId="{9414917D-1CFD-4116-A039-87B55994CAA6}" sibTransId="{143D02A9-A5C8-48A2-989D-B3183983859E}"/>
    <dgm:cxn modelId="{AB519F2E-6821-4C8B-B4B1-8AE84661E200}" type="presParOf" srcId="{021B435E-C026-419A-B083-58A375451632}" destId="{918CEBDF-1E0D-4B97-ADCB-9CB8714CB3D6}" srcOrd="0" destOrd="0" presId="urn:microsoft.com/office/officeart/2005/8/layout/matrix1"/>
    <dgm:cxn modelId="{AF357FCA-2749-429A-B4FF-ADD58B6D2278}" type="presParOf" srcId="{918CEBDF-1E0D-4B97-ADCB-9CB8714CB3D6}" destId="{DAF7D26C-CF15-4909-B1EB-0E8999D7AA2B}" srcOrd="0" destOrd="0" presId="urn:microsoft.com/office/officeart/2005/8/layout/matrix1"/>
    <dgm:cxn modelId="{3C686F4A-FD66-4F33-B75F-37A3426E2EE8}" type="presParOf" srcId="{918CEBDF-1E0D-4B97-ADCB-9CB8714CB3D6}" destId="{782A68D8-70D1-4D87-B008-984B6E51FE0C}" srcOrd="1" destOrd="0" presId="urn:microsoft.com/office/officeart/2005/8/layout/matrix1"/>
    <dgm:cxn modelId="{78C94AD8-381E-4E25-B9C9-148370EC3C04}" type="presParOf" srcId="{918CEBDF-1E0D-4B97-ADCB-9CB8714CB3D6}" destId="{D6391E40-3A52-4BF8-A7E3-14ACF79F11F6}" srcOrd="2" destOrd="0" presId="urn:microsoft.com/office/officeart/2005/8/layout/matrix1"/>
    <dgm:cxn modelId="{D5023E8A-9C0D-4C8C-80A0-E2CAECA50925}" type="presParOf" srcId="{918CEBDF-1E0D-4B97-ADCB-9CB8714CB3D6}" destId="{2E934B52-4E7E-481B-8B07-B38BA53EA1C7}" srcOrd="3" destOrd="0" presId="urn:microsoft.com/office/officeart/2005/8/layout/matrix1"/>
    <dgm:cxn modelId="{E29F3E76-8A30-4875-8935-8CDE55C59640}" type="presParOf" srcId="{918CEBDF-1E0D-4B97-ADCB-9CB8714CB3D6}" destId="{98D3D642-BF53-4D1D-A4A2-5419266FCFDB}" srcOrd="4" destOrd="0" presId="urn:microsoft.com/office/officeart/2005/8/layout/matrix1"/>
    <dgm:cxn modelId="{9AD5172A-4D14-4457-9C60-4D22F1FEEF26}" type="presParOf" srcId="{918CEBDF-1E0D-4B97-ADCB-9CB8714CB3D6}" destId="{B1E65A87-E8B5-418B-978A-33D60A9D02D7}" srcOrd="5" destOrd="0" presId="urn:microsoft.com/office/officeart/2005/8/layout/matrix1"/>
    <dgm:cxn modelId="{042A69F2-8696-49DD-9F08-74F41FD6DC2B}" type="presParOf" srcId="{918CEBDF-1E0D-4B97-ADCB-9CB8714CB3D6}" destId="{EB70A2D7-1905-4B4D-8B23-03BF364B0805}" srcOrd="6" destOrd="0" presId="urn:microsoft.com/office/officeart/2005/8/layout/matrix1"/>
    <dgm:cxn modelId="{43379FA7-FB17-47F3-9ED7-89BFB7F42C47}" type="presParOf" srcId="{918CEBDF-1E0D-4B97-ADCB-9CB8714CB3D6}" destId="{C7BAD402-4F17-485E-8E0D-607E8CBB8288}" srcOrd="7" destOrd="0" presId="urn:microsoft.com/office/officeart/2005/8/layout/matrix1"/>
    <dgm:cxn modelId="{FB766BF3-B532-445C-B11D-0E2D999D58DB}" type="presParOf" srcId="{021B435E-C026-419A-B083-58A375451632}" destId="{55D912F6-0D9E-4609-9EB7-D19109798E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7D26C-CF15-4909-B1EB-0E8999D7AA2B}">
      <dsp:nvSpPr>
        <dsp:cNvPr id="0" name=""/>
        <dsp:cNvSpPr/>
      </dsp:nvSpPr>
      <dsp:spPr>
        <a:xfrm rot="16200000">
          <a:off x="540060" y="-540060"/>
          <a:ext cx="2592288" cy="3672408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Činnost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(konstruktivní činnost směřující k cíli)</a:t>
          </a:r>
          <a:endParaRPr lang="en-US" sz="2500" kern="1200"/>
        </a:p>
      </dsp:txBody>
      <dsp:txXfrm rot="5400000">
        <a:off x="0" y="0"/>
        <a:ext cx="3672408" cy="1944216"/>
      </dsp:txXfrm>
    </dsp:sp>
    <dsp:sp modelId="{D6391E40-3A52-4BF8-A7E3-14ACF79F11F6}">
      <dsp:nvSpPr>
        <dsp:cNvPr id="0" name=""/>
        <dsp:cNvSpPr/>
      </dsp:nvSpPr>
      <dsp:spPr>
        <a:xfrm>
          <a:off x="3672408" y="0"/>
          <a:ext cx="3672408" cy="2592288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Reflexe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(systematická sebekritika) </a:t>
          </a:r>
          <a:endParaRPr lang="en-US" sz="2500" kern="1200"/>
        </a:p>
      </dsp:txBody>
      <dsp:txXfrm>
        <a:off x="3672408" y="0"/>
        <a:ext cx="3672408" cy="1944216"/>
      </dsp:txXfrm>
    </dsp:sp>
    <dsp:sp modelId="{98D3D642-BF53-4D1D-A4A2-5419266FCFDB}">
      <dsp:nvSpPr>
        <dsp:cNvPr id="0" name=""/>
        <dsp:cNvSpPr/>
      </dsp:nvSpPr>
      <dsp:spPr>
        <a:xfrm rot="10800000">
          <a:off x="0" y="2592288"/>
          <a:ext cx="3672408" cy="2592288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Autonomie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(učitel se sám řídí i  podněcuje) </a:t>
          </a:r>
          <a:endParaRPr lang="en-US" sz="2500" kern="1200"/>
        </a:p>
      </dsp:txBody>
      <dsp:txXfrm rot="10800000">
        <a:off x="0" y="3240359"/>
        <a:ext cx="3672408" cy="1944216"/>
      </dsp:txXfrm>
    </dsp:sp>
    <dsp:sp modelId="{EB70A2D7-1905-4B4D-8B23-03BF364B0805}">
      <dsp:nvSpPr>
        <dsp:cNvPr id="0" name=""/>
        <dsp:cNvSpPr/>
      </dsp:nvSpPr>
      <dsp:spPr>
        <a:xfrm rot="5400000">
          <a:off x="4212468" y="2052227"/>
          <a:ext cx="2592288" cy="3672408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Tvoření sítí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(komunikace při práci, spolupráce, "zveřejňování") </a:t>
          </a:r>
          <a:endParaRPr lang="en-US" sz="2500" kern="1200"/>
        </a:p>
      </dsp:txBody>
      <dsp:txXfrm rot="-5400000">
        <a:off x="3672408" y="3240359"/>
        <a:ext cx="3672408" cy="1944216"/>
      </dsp:txXfrm>
    </dsp:sp>
    <dsp:sp modelId="{55D912F6-0D9E-4609-9EB7-D19109798ED9}">
      <dsp:nvSpPr>
        <dsp:cNvPr id="0" name=""/>
        <dsp:cNvSpPr/>
      </dsp:nvSpPr>
      <dsp:spPr>
        <a:xfrm>
          <a:off x="2570685" y="1944216"/>
          <a:ext cx="2203444" cy="129614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Učitelova praxe</a:t>
          </a:r>
          <a:endParaRPr lang="en-US" sz="2500" kern="1200"/>
        </a:p>
      </dsp:txBody>
      <dsp:txXfrm>
        <a:off x="2633958" y="2007489"/>
        <a:ext cx="2076898" cy="116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pPr/>
              <a:t>2. 11. 2015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73F87-ED13-4629-B463-8460E7E321CA}" type="datetimeFigureOut">
              <a:rPr lang="cs-CZ" smtClean="0"/>
              <a:t>2. 11. 2015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F9169-5218-4C26-A1BD-EDD27AD84B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64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2193-A788-42DA-8022-56D5AA2DBF02}" type="slidenum">
              <a:rPr lang="en-US" altLang="cs-CZ"/>
              <a:pPr/>
              <a:t>3</a:t>
            </a:fld>
            <a:endParaRPr lang="en-US" altLang="cs-CZ"/>
          </a:p>
        </p:txBody>
      </p:sp>
      <p:sp>
        <p:nvSpPr>
          <p:cNvPr id="1234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285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58AD1-BE20-43F0-8679-DED5D7CBC630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124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161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22906" y="4293096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797152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672" y="5445225"/>
            <a:ext cx="7129463" cy="6480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87" y="6237312"/>
            <a:ext cx="4011427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1047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104729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73630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414908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58174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768647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6237312"/>
            <a:ext cx="4011427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9E2746-E506-41A9-9816-ED1BB006683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7346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87" y="6237312"/>
            <a:ext cx="4011427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err="1" smtClean="0"/>
              <a:t>Lesson</a:t>
            </a:r>
            <a:r>
              <a:rPr lang="cs-CZ" dirty="0" smtClean="0"/>
              <a:t> study </a:t>
            </a:r>
            <a:r>
              <a:rPr lang="cs-CZ" dirty="0"/>
              <a:t>– Zkušenosti s využitím inovativní metody</a:t>
            </a:r>
          </a:p>
          <a:p>
            <a:r>
              <a:rPr lang="cs-CZ" dirty="0"/>
              <a:t>vzdělávání učitelů matematiky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622906" y="4293096"/>
            <a:ext cx="7129463" cy="792088"/>
          </a:xfrm>
        </p:spPr>
        <p:txBody>
          <a:bodyPr/>
          <a:lstStyle/>
          <a:p>
            <a:pPr marL="0" indent="0"/>
            <a:r>
              <a:rPr lang="cs-CZ" sz="2400" dirty="0" smtClean="0"/>
              <a:t>Naďa Vondrová, Jana Coufalová, Alena </a:t>
            </a:r>
            <a:r>
              <a:rPr lang="cs-CZ" sz="2400" dirty="0" err="1" smtClean="0"/>
              <a:t>Hošpesová</a:t>
            </a:r>
            <a:r>
              <a:rPr lang="cs-CZ" sz="2400" dirty="0" smtClean="0"/>
              <a:t>, Magdalena Krátká</a:t>
            </a:r>
            <a:endParaRPr lang="cs-CZ" sz="2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4. 11. 2015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Výběr úloh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Návrh implementace úloh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Činnosti žáků a učitelů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Možná rizika 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apod.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endParaRPr lang="cs-CZ" sz="3200" b="0" dirty="0">
              <a:solidFill>
                <a:prstClr val="black"/>
              </a:solidFill>
            </a:endParaRPr>
          </a:p>
          <a:p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19944" y="1133475"/>
            <a:ext cx="8208144" cy="86360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 smtClean="0"/>
              <a:t>Příprava experimentální výuky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942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19944" y="1133475"/>
            <a:ext cx="8208144" cy="86360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 smtClean="0"/>
              <a:t>Příprava experimentální výuky</a:t>
            </a:r>
            <a:endParaRPr lang="cs-CZ" sz="3600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734511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V běžných hodinách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S videozáznamem a vzájemnými hospitacemi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Opakované vyučování stejné přípravy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Následují dva příklady celého procesu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endParaRPr lang="cs-CZ" sz="3200" b="0" dirty="0">
              <a:solidFill>
                <a:prstClr val="black"/>
              </a:solidFill>
            </a:endParaRPr>
          </a:p>
          <a:p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19944" y="1133475"/>
            <a:ext cx="8208144" cy="86360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 smtClean="0"/>
              <a:t>Realizace experimentální výuky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301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Propojení učiva </a:t>
            </a:r>
            <a:r>
              <a:rPr lang="cs-CZ" sz="3200" b="0" dirty="0">
                <a:solidFill>
                  <a:prstClr val="black"/>
                </a:solidFill>
              </a:rPr>
              <a:t>3. a 4. ročníku, tzn. z hlediska RVP jde o 1. a 2. období očekávaných výstupů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Dovednostní </a:t>
            </a:r>
            <a:r>
              <a:rPr lang="cs-CZ" sz="3200" b="0" dirty="0">
                <a:solidFill>
                  <a:prstClr val="black"/>
                </a:solidFill>
              </a:rPr>
              <a:t>téma – </a:t>
            </a:r>
            <a:r>
              <a:rPr lang="cs-CZ" sz="3200" b="0" i="1" dirty="0">
                <a:solidFill>
                  <a:prstClr val="black"/>
                </a:solidFill>
              </a:rPr>
              <a:t>manipulativní činnosti </a:t>
            </a:r>
            <a:r>
              <a:rPr lang="cs-CZ" sz="3200" b="0" i="1" dirty="0" smtClean="0">
                <a:solidFill>
                  <a:prstClr val="black"/>
                </a:solidFill>
              </a:rPr>
              <a:t>v rovině</a:t>
            </a:r>
            <a:endParaRPr lang="cs-CZ" sz="3200" b="0" i="1" dirty="0">
              <a:solidFill>
                <a:prstClr val="black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Třídní tematické plány (příslušného období)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Téma jako výzva – geometrie – stejné podnětné prostředí; činnostní reprezentace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Aktivizace žáků – činnost žáka, podnětné úlohy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Tým 1. stupně z HK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467544" y="1988840"/>
            <a:ext cx="8208144" cy="4176464"/>
          </a:xfrm>
        </p:spPr>
        <p:txBody>
          <a:bodyPr/>
          <a:lstStyle/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Formulace </a:t>
            </a:r>
            <a:r>
              <a:rPr lang="cs-CZ" sz="3200" b="0" dirty="0">
                <a:solidFill>
                  <a:prstClr val="black"/>
                </a:solidFill>
              </a:rPr>
              <a:t>cílů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d dlouhodobého cíle </a:t>
            </a:r>
            <a:r>
              <a:rPr lang="cs-CZ" sz="2400" i="1" dirty="0" smtClean="0"/>
              <a:t>poznávání vlastností útvarů v rovině </a:t>
            </a:r>
            <a:r>
              <a:rPr lang="cs-CZ" sz="2400" dirty="0" smtClean="0"/>
              <a:t>ke konkrétním cílům </a:t>
            </a:r>
            <a:r>
              <a:rPr lang="cs-CZ" sz="2400" i="1" dirty="0" smtClean="0"/>
              <a:t>měření délek úseček, resp. obsahu trojúhelníku ve čtvercové síti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o</a:t>
            </a:r>
            <a:r>
              <a:rPr lang="cs-CZ" sz="2400" dirty="0" smtClean="0"/>
              <a:t>d aktivní role učitele k aktivní roli žáka – vliv přítomnosti praxí nezatížených studentek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>
                <a:solidFill>
                  <a:prstClr val="black"/>
                </a:solidFill>
              </a:rPr>
              <a:t>Hotovy po první přípravě?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různé zkušenosti, různá hlediska, analýza a priori</a:t>
            </a:r>
          </a:p>
          <a:p>
            <a:pPr marL="637200" indent="-4572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Příprava v týmu z HK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5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Ukázka plánu a realizace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467544" y="1988841"/>
          <a:ext cx="8208144" cy="418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39"/>
                <a:gridCol w="746699"/>
                <a:gridCol w="2205606"/>
                <a:gridCol w="1087215"/>
                <a:gridCol w="3898385"/>
              </a:tblGrid>
              <a:tr h="49320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Téma: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Poznávání vlastností útvarů v rovině prostřednictvím manipulativních činností – úsečky, určeno pro 3. ročník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03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Cíl: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Žáci se naučí měřit délky úseček ve čtvercové síti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3978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Realizace: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HZ – ZŠ Pardubice, Staňkova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20. 3. 2015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92614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MK – ZŠ Opatovice n. Labem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9. 4. 2015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70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60" marR="35560" marT="762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Aktivita (úloha, otázka)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Role učitele a žáků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79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50">
                          <a:effectLst/>
                        </a:rPr>
                        <a:t>4 </a:t>
                      </a:r>
                      <a:endParaRPr lang="cs-CZ" sz="11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Kolik je na obrázku čtverců?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i="1" dirty="0">
                          <a:effectLst/>
                        </a:rPr>
                        <a:t>Samostatná práce se zápalkami (párátky)</a:t>
                      </a:r>
                      <a:endParaRPr lang="cs-CZ" sz="1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50" dirty="0">
                          <a:effectLst/>
                        </a:rPr>
                        <a:t>Každý žák dostane na pracovním listě zadání: „Čtverce na obrázku jsou sestaveny z 12  zápalek. Jaké dvě zápalky musíme odstranit, aby zůstaly pouze dva čtverce</a:t>
                      </a:r>
                      <a:r>
                        <a:rPr lang="cs-CZ" sz="1150" dirty="0" smtClean="0">
                          <a:effectLst/>
                        </a:rPr>
                        <a:t>?“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15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15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15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15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50" dirty="0" smtClean="0">
                          <a:effectLst/>
                        </a:rPr>
                        <a:t>Kontrola </a:t>
                      </a:r>
                      <a:r>
                        <a:rPr lang="cs-CZ" sz="1150" dirty="0">
                          <a:effectLst/>
                        </a:rPr>
                        <a:t>se provede společně na interaktivní tabuli. Můžeme barevně vyznačit hledané obrazce. </a:t>
                      </a:r>
                      <a:endParaRPr lang="cs-CZ" sz="11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560" marR="35560" marT="762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2" t="14339" r="54004" b="42464"/>
          <a:stretch>
            <a:fillRect/>
          </a:stretch>
        </p:blipFill>
        <p:spPr bwMode="auto">
          <a:xfrm>
            <a:off x="5580112" y="4392474"/>
            <a:ext cx="13398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800" b="0" dirty="0" smtClean="0">
                <a:solidFill>
                  <a:prstClr val="black"/>
                </a:solidFill>
              </a:rPr>
              <a:t>Všichni </a:t>
            </a:r>
            <a:r>
              <a:rPr lang="cs-CZ" sz="2800" b="0" dirty="0">
                <a:solidFill>
                  <a:prstClr val="black"/>
                </a:solidFill>
              </a:rPr>
              <a:t>členové týmu učili v 9. ročníku, porovnáním ŠVP a TP – </a:t>
            </a:r>
            <a:r>
              <a:rPr lang="cs-CZ" sz="2800" b="0" i="1" dirty="0" smtClean="0">
                <a:solidFill>
                  <a:prstClr val="black"/>
                </a:solidFill>
              </a:rPr>
              <a:t>goniometrické </a:t>
            </a:r>
            <a:r>
              <a:rPr lang="cs-CZ" sz="2800" b="0" i="1" dirty="0">
                <a:solidFill>
                  <a:prstClr val="black"/>
                </a:solidFill>
              </a:rPr>
              <a:t>funkce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800" b="0" dirty="0" smtClean="0">
                <a:solidFill>
                  <a:prstClr val="black"/>
                </a:solidFill>
              </a:rPr>
              <a:t>Přenesení </a:t>
            </a:r>
            <a:r>
              <a:rPr lang="cs-CZ" sz="2800" b="0" dirty="0">
                <a:solidFill>
                  <a:prstClr val="black"/>
                </a:solidFill>
              </a:rPr>
              <a:t>zodpovědnosti na žáka, aktivní činnost žáka – řešení problémových úloh </a:t>
            </a:r>
            <a:r>
              <a:rPr lang="cs-CZ" sz="2800" b="0" dirty="0" smtClean="0">
                <a:solidFill>
                  <a:prstClr val="black"/>
                </a:solidFill>
              </a:rPr>
              <a:t>s využitím </a:t>
            </a:r>
            <a:r>
              <a:rPr lang="cs-CZ" sz="2800" b="0" dirty="0">
                <a:solidFill>
                  <a:prstClr val="black"/>
                </a:solidFill>
              </a:rPr>
              <a:t>matematizace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800" b="0" dirty="0" smtClean="0">
                <a:solidFill>
                  <a:prstClr val="black"/>
                </a:solidFill>
              </a:rPr>
              <a:t>Využití </a:t>
            </a:r>
            <a:r>
              <a:rPr lang="cs-CZ" sz="2800" b="0" dirty="0">
                <a:solidFill>
                  <a:prstClr val="black"/>
                </a:solidFill>
              </a:rPr>
              <a:t>v praxi – aplikační úloha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Tým 2. stupně z ÚL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400" b="0" i="1" dirty="0" smtClean="0"/>
              <a:t>Filip </a:t>
            </a:r>
            <a:r>
              <a:rPr lang="cs-CZ" sz="2400" b="0" i="1" dirty="0"/>
              <a:t>si po fotbalovém tréninku zkouší střelbu na branku. Stojí na hranici pokutového území. Které místo je pro střelbu nejvýhodnější</a:t>
            </a:r>
            <a:r>
              <a:rPr lang="cs-CZ" sz="2400" b="0" i="1" dirty="0" smtClean="0"/>
              <a:t>? Proč?</a:t>
            </a:r>
            <a:endParaRPr lang="cs-CZ" sz="2400" b="0" i="1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Úloha na goniometrické funkce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6156176" cy="28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467544" y="1556842"/>
            <a:ext cx="8208144" cy="4392488"/>
          </a:xfrm>
        </p:spPr>
        <p:txBody>
          <a:bodyPr/>
          <a:lstStyle/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000" b="0" dirty="0" smtClean="0">
                <a:solidFill>
                  <a:prstClr val="black"/>
                </a:solidFill>
              </a:rPr>
              <a:t>Přesunutí </a:t>
            </a:r>
            <a:r>
              <a:rPr lang="cs-CZ" sz="2000" b="0" dirty="0">
                <a:solidFill>
                  <a:prstClr val="black"/>
                </a:solidFill>
              </a:rPr>
              <a:t>pozornosti od obsahu k činnostem žáků a k činnosti učitele – vyvážená hodina, samostatná i skupinová práce žáků, přesun zodpovědnosti na žáka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000" b="0" dirty="0" smtClean="0">
                <a:solidFill>
                  <a:prstClr val="black"/>
                </a:solidFill>
              </a:rPr>
              <a:t>Od </a:t>
            </a:r>
            <a:r>
              <a:rPr lang="cs-CZ" sz="2000" b="0" dirty="0">
                <a:solidFill>
                  <a:prstClr val="black"/>
                </a:solidFill>
              </a:rPr>
              <a:t>obecných cílů ke konkrétním cílům formulovaným činností žáka – např. </a:t>
            </a:r>
            <a:r>
              <a:rPr lang="cs-CZ" sz="2000" b="0" i="1" dirty="0">
                <a:solidFill>
                  <a:prstClr val="black"/>
                </a:solidFill>
              </a:rPr>
              <a:t>žák graficky analyzuje slovní úlohu, žák odhaduje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000" b="0" dirty="0" smtClean="0">
                <a:solidFill>
                  <a:prstClr val="black"/>
                </a:solidFill>
              </a:rPr>
              <a:t>Analýza </a:t>
            </a:r>
            <a:r>
              <a:rPr lang="cs-CZ" sz="2000" b="0" i="1" dirty="0">
                <a:solidFill>
                  <a:prstClr val="black"/>
                </a:solidFill>
              </a:rPr>
              <a:t>a priori </a:t>
            </a:r>
            <a:r>
              <a:rPr lang="cs-CZ" sz="2000" b="0" dirty="0">
                <a:solidFill>
                  <a:prstClr val="black"/>
                </a:solidFill>
              </a:rPr>
              <a:t>– diferencovaná příprava – úlohy pro nadané žáky, návodné úlohy, předpokládané potíže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000" b="0" dirty="0" smtClean="0">
                <a:solidFill>
                  <a:prstClr val="black"/>
                </a:solidFill>
              </a:rPr>
              <a:t>Kladení </a:t>
            </a:r>
            <a:r>
              <a:rPr lang="cs-CZ" sz="2000" b="0" dirty="0">
                <a:solidFill>
                  <a:prstClr val="black"/>
                </a:solidFill>
              </a:rPr>
              <a:t>otázek – od obecně formulovaného ke konkrétním promyšleným formulacím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„</a:t>
            </a:r>
            <a:r>
              <a:rPr lang="cs-CZ" sz="1800" i="1" dirty="0"/>
              <a:t>zeptáme se na </a:t>
            </a:r>
            <a:r>
              <a:rPr lang="cs-CZ" sz="1800" i="1" dirty="0" smtClean="0"/>
              <a:t>…</a:t>
            </a:r>
            <a:r>
              <a:rPr lang="cs-CZ" sz="1800" dirty="0" smtClean="0"/>
              <a:t>“ nebo „</a:t>
            </a:r>
            <a:r>
              <a:rPr lang="cs-CZ" sz="1800" i="1" dirty="0" smtClean="0"/>
              <a:t>Ze </a:t>
            </a:r>
            <a:r>
              <a:rPr lang="cs-CZ" sz="1800" i="1" dirty="0"/>
              <a:t>kterého místa budeme umět velikost střeleckého úhlu spočítat nejjednodušeji?</a:t>
            </a:r>
            <a:r>
              <a:rPr lang="cs-CZ" sz="1800" dirty="0"/>
              <a:t>“</a:t>
            </a:r>
            <a:r>
              <a:rPr lang="cs-CZ" sz="1800" i="1" dirty="0"/>
              <a:t> </a:t>
            </a:r>
            <a:endParaRPr lang="cs-CZ" sz="1800" b="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b="0" i="1" dirty="0" smtClean="0"/>
              <a:t>Je výhodnější stát dál od branky nebo blíž k brance? </a:t>
            </a:r>
            <a:r>
              <a:rPr lang="cs-CZ" sz="1800" dirty="0"/>
              <a:t>o</a:t>
            </a:r>
            <a:r>
              <a:rPr lang="cs-CZ" sz="1800" b="0" dirty="0" smtClean="0"/>
              <a:t>proti </a:t>
            </a:r>
            <a:r>
              <a:rPr lang="cs-CZ" sz="1800" b="0" i="1" dirty="0" smtClean="0"/>
              <a:t>Jak se změní velikost střeleckého úhlu, když Filip vyběhne proti brance?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000" b="0" dirty="0" smtClean="0">
                <a:solidFill>
                  <a:prstClr val="black"/>
                </a:solidFill>
              </a:rPr>
              <a:t>Precizování </a:t>
            </a:r>
            <a:r>
              <a:rPr lang="cs-CZ" sz="2000" b="0" dirty="0">
                <a:solidFill>
                  <a:prstClr val="black"/>
                </a:solidFill>
              </a:rPr>
              <a:t>struktury celé hodiny</a:t>
            </a:r>
          </a:p>
          <a:p>
            <a:pPr marL="637200" indent="-457200">
              <a:buFont typeface="Arial" panose="020B0604020202020204" pitchFamily="34" charset="0"/>
              <a:buChar char="•"/>
            </a:pPr>
            <a:endParaRPr lang="cs-CZ" sz="2000" b="0" dirty="0" smtClean="0"/>
          </a:p>
          <a:p>
            <a:pPr marL="637200" indent="-4572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693242"/>
            <a:ext cx="8208144" cy="863600"/>
          </a:xfrm>
        </p:spPr>
        <p:txBody>
          <a:bodyPr/>
          <a:lstStyle/>
          <a:p>
            <a:r>
              <a:rPr lang="cs-CZ" dirty="0" smtClean="0"/>
              <a:t>Příprava plánu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0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Velká </a:t>
            </a:r>
            <a:r>
              <a:rPr lang="cs-CZ" sz="3200" b="0" dirty="0">
                <a:solidFill>
                  <a:prstClr val="black"/>
                </a:solidFill>
              </a:rPr>
              <a:t>motivace učitelů výuku realizovat 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učili všichni 3 učitelé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vznikly 4 videozáznamy (2 zveřejněné)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vzájemné hospitace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Velké </a:t>
            </a:r>
            <a:r>
              <a:rPr lang="cs-CZ" sz="3200" b="0" dirty="0">
                <a:solidFill>
                  <a:prstClr val="black"/>
                </a:solidFill>
              </a:rPr>
              <a:t>obavy z videokamery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Individuální </a:t>
            </a:r>
            <a:r>
              <a:rPr lang="cs-CZ" sz="3200" b="0" dirty="0">
                <a:solidFill>
                  <a:prstClr val="black"/>
                </a:solidFill>
              </a:rPr>
              <a:t>osobitý přístup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jediná příprava, tři různá provedení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Realizace experimentální výuky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4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467544" y="1844675"/>
            <a:ext cx="8208144" cy="432062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21" name="Zástupný symbol pro text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Kompetence III (CZ.1.07/4.1.00/22.002)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92896"/>
            <a:ext cx="4168130" cy="3511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cs-CZ" sz="2800" b="0" dirty="0"/>
              <a:t>Reflektovat znamená uvažovat o tom, co bylo učiněno, tj. popisovat, vysvětlovat a hodnotit (svoje) minulé jednání. Smyslem reflexe je získat náhled na ty jevy v dosahu naší zodpovědnosti, které mají nezanedbatelný vliv na nás nebo na naše okolí a proto vyžadují hodnotící diskusi a kontrolu (Slavík 1997, s. 68 </a:t>
            </a:r>
            <a:r>
              <a:rPr lang="cs-CZ" sz="2800" b="0" dirty="0" smtClean="0"/>
              <a:t>).</a:t>
            </a:r>
          </a:p>
          <a:p>
            <a:endParaRPr lang="cs-CZ" sz="28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Reflexe experimentální výuky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400" b="0" dirty="0" smtClean="0"/>
              <a:t>Schön </a:t>
            </a:r>
            <a:r>
              <a:rPr lang="cs-CZ" sz="2400" b="0" dirty="0"/>
              <a:t>(1983) </a:t>
            </a:r>
            <a:r>
              <a:rPr lang="cs-CZ" sz="2400" b="0" dirty="0" smtClean="0"/>
              <a:t>: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800" b="0" dirty="0">
                <a:solidFill>
                  <a:prstClr val="black"/>
                </a:solidFill>
              </a:rPr>
              <a:t>„</a:t>
            </a:r>
            <a:r>
              <a:rPr lang="cs-CZ" sz="2800" b="0" dirty="0" err="1">
                <a:solidFill>
                  <a:prstClr val="black"/>
                </a:solidFill>
              </a:rPr>
              <a:t>reflection</a:t>
            </a:r>
            <a:r>
              <a:rPr lang="cs-CZ" sz="2800" b="0" dirty="0">
                <a:solidFill>
                  <a:prstClr val="black"/>
                </a:solidFill>
              </a:rPr>
              <a:t> on </a:t>
            </a:r>
            <a:r>
              <a:rPr lang="cs-CZ" sz="2800" b="0" dirty="0" err="1">
                <a:solidFill>
                  <a:prstClr val="black"/>
                </a:solidFill>
              </a:rPr>
              <a:t>action</a:t>
            </a:r>
            <a:r>
              <a:rPr lang="cs-CZ" sz="2800" b="0" dirty="0">
                <a:solidFill>
                  <a:prstClr val="black"/>
                </a:solidFill>
              </a:rPr>
              <a:t>” - učitel reflektuje svoje minulé jednání tak, aby dokázal příště reagovat na neočekávané jevy v hodině</a:t>
            </a:r>
          </a:p>
          <a:p>
            <a:pPr marL="34290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2800" b="0" dirty="0">
                <a:solidFill>
                  <a:prstClr val="black"/>
                </a:solidFill>
              </a:rPr>
              <a:t>„</a:t>
            </a:r>
            <a:r>
              <a:rPr lang="cs-CZ" sz="2800" b="0" dirty="0" err="1">
                <a:solidFill>
                  <a:prstClr val="black"/>
                </a:solidFill>
              </a:rPr>
              <a:t>reflection</a:t>
            </a:r>
            <a:r>
              <a:rPr lang="cs-CZ" sz="2800" b="0" dirty="0">
                <a:solidFill>
                  <a:prstClr val="black"/>
                </a:solidFill>
              </a:rPr>
              <a:t> in </a:t>
            </a:r>
            <a:r>
              <a:rPr lang="cs-CZ" sz="2800" b="0" dirty="0" err="1">
                <a:solidFill>
                  <a:prstClr val="black"/>
                </a:solidFill>
              </a:rPr>
              <a:t>action</a:t>
            </a:r>
            <a:r>
              <a:rPr lang="cs-CZ" sz="2800" b="0" dirty="0">
                <a:solidFill>
                  <a:prstClr val="black"/>
                </a:solidFill>
              </a:rPr>
              <a:t>“ - hlubší forma reflexe, která se uskutečňuje vědomě v průběhu vyučování, kdy učitel aktivně  reaguje na neočekávané události, dokáže je zhodnotit a přizpůsobit tak svoje vyučování momentálně nastalé situaci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Reflexe experimentální výuky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800" b="0" dirty="0" err="1" smtClean="0"/>
              <a:t>Jaworski</a:t>
            </a:r>
            <a:r>
              <a:rPr lang="cs-CZ" sz="2800" b="0" dirty="0" smtClean="0"/>
              <a:t> (2003)</a:t>
            </a:r>
          </a:p>
          <a:p>
            <a:r>
              <a:rPr lang="cs-CZ" sz="2800" b="0" dirty="0" smtClean="0"/>
              <a:t>„</a:t>
            </a:r>
            <a:r>
              <a:rPr lang="cs-CZ" sz="2800" b="0" dirty="0" err="1" smtClean="0"/>
              <a:t>reflection</a:t>
            </a:r>
            <a:r>
              <a:rPr lang="cs-CZ" sz="2800" b="0" dirty="0" smtClean="0"/>
              <a:t> </a:t>
            </a:r>
            <a:r>
              <a:rPr lang="cs-CZ" sz="2800" b="0" dirty="0" err="1"/>
              <a:t>for</a:t>
            </a:r>
            <a:r>
              <a:rPr lang="cs-CZ" sz="2800" b="0" dirty="0"/>
              <a:t> </a:t>
            </a:r>
            <a:r>
              <a:rPr lang="cs-CZ" sz="2800" b="0" dirty="0" err="1" smtClean="0"/>
              <a:t>action</a:t>
            </a:r>
            <a:r>
              <a:rPr lang="cs-CZ" sz="2800" b="0" dirty="0" smtClean="0"/>
              <a:t>“ </a:t>
            </a:r>
            <a:r>
              <a:rPr lang="cs-CZ" sz="2800" b="0" dirty="0"/>
              <a:t>- kritický pohled na to, co se stalo v minulosti při vyučování, vede ke zvýšené pozornosti toho, co právě ve vyučování probíhá, takže učitel je schopen v situaci, se kterou se již setkal, reagovat </a:t>
            </a:r>
            <a:r>
              <a:rPr lang="cs-CZ" sz="2800" b="0" dirty="0" smtClean="0"/>
              <a:t>lépe</a:t>
            </a:r>
            <a:endParaRPr lang="cs-CZ" sz="2800" b="0" dirty="0"/>
          </a:p>
          <a:p>
            <a:r>
              <a:rPr lang="cs-CZ" sz="2800" b="0" dirty="0" smtClean="0"/>
              <a:t>„To, že se učitelé zúčastňují výzkumu, kladou si otázky o své praxi a rovněž zkoumají aspekty své praxe, přispívá k rozvoji jejich znalostí“. (</a:t>
            </a:r>
            <a:r>
              <a:rPr lang="cs-CZ" sz="2800" b="0" dirty="0" err="1" smtClean="0"/>
              <a:t>Jaworski</a:t>
            </a:r>
            <a:r>
              <a:rPr lang="cs-CZ" sz="2800" b="0" dirty="0" smtClean="0"/>
              <a:t>, 2003)</a:t>
            </a:r>
            <a:endParaRPr lang="cs-CZ" sz="2800" b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Reflexe experimentální výuky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Reflexe v „</a:t>
            </a:r>
            <a:r>
              <a:rPr lang="cs-CZ" dirty="0" err="1" smtClean="0"/>
              <a:t>lesson</a:t>
            </a:r>
            <a:r>
              <a:rPr lang="cs-CZ" dirty="0" smtClean="0"/>
              <a:t> study“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648907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2843808" y="2060848"/>
            <a:ext cx="27363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Cíle vyučování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800" dirty="0" smtClean="0"/>
              <a:t>Videozáznam (vyučující do skupiny patří/nepatří) – bezpečné prostředí</a:t>
            </a:r>
          </a:p>
          <a:p>
            <a:r>
              <a:rPr lang="cs-CZ" sz="2800" dirty="0" smtClean="0"/>
              <a:t>Výběr faktů, o nichž se má diskutovat (detaily x povšechné komentáře) </a:t>
            </a:r>
          </a:p>
          <a:p>
            <a:pPr marL="0" indent="0">
              <a:buNone/>
            </a:pPr>
            <a:r>
              <a:rPr lang="cs-CZ" sz="2400" dirty="0"/>
              <a:t>„…. aby reflexe neupadla do chaosu a nezahltila se v komplexitě reálného průběhu výuky, je nutné odněkud vyjít, někudy se ubírat a k něčemu dospět, aby to mělo pro učitele smysl jako přínosný poukaz na úspěchy, </a:t>
            </a:r>
            <a:r>
              <a:rPr lang="cs-CZ" sz="2400" dirty="0" smtClean="0"/>
              <a:t>poučení </a:t>
            </a:r>
            <a:r>
              <a:rPr lang="cs-CZ" sz="2400" dirty="0"/>
              <a:t>z chyb a vodítko ke zlepšení budoucího výkonu.“ (Slavík, 2009, s. 36)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Společná reflexe – podmínky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800" dirty="0" smtClean="0"/>
              <a:t>Pocity tlaku (i když neslouží </a:t>
            </a:r>
            <a:r>
              <a:rPr lang="cs-CZ" sz="2800" dirty="0"/>
              <a:t>k hodnocení, ale výhradně k dalšímu profesnímu rozvoji vlastního jednání ve vyučovacích </a:t>
            </a:r>
            <a:r>
              <a:rPr lang="cs-CZ" sz="2800" dirty="0" smtClean="0"/>
              <a:t>hodinách)</a:t>
            </a:r>
          </a:p>
          <a:p>
            <a:r>
              <a:rPr lang="cs-CZ" sz="2800" dirty="0" smtClean="0"/>
              <a:t>Každý </a:t>
            </a:r>
            <a:r>
              <a:rPr lang="cs-CZ" sz="2800" dirty="0"/>
              <a:t>účastník </a:t>
            </a:r>
            <a:r>
              <a:rPr lang="cs-CZ" sz="2800" dirty="0" smtClean="0"/>
              <a:t>by se měl otevřít analýze </a:t>
            </a:r>
            <a:r>
              <a:rPr lang="cs-CZ" sz="2800" dirty="0"/>
              <a:t>vlastního vyučování a </a:t>
            </a:r>
            <a:r>
              <a:rPr lang="cs-CZ" sz="2800" dirty="0" smtClean="0"/>
              <a:t>nechápat </a:t>
            </a:r>
            <a:r>
              <a:rPr lang="cs-CZ" sz="2800" dirty="0"/>
              <a:t>diskusní příspěvky, alternativní návrhy a kritické body jako osobní útoky </a:t>
            </a:r>
            <a:r>
              <a:rPr lang="cs-CZ" sz="2800" dirty="0" smtClean="0"/>
              <a:t>(nezaujmout obranný postoj) 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Společná reflexe - podmínky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„Vyučující </a:t>
            </a:r>
            <a:r>
              <a:rPr lang="cs-CZ" sz="2800" dirty="0"/>
              <a:t>odchází z hodiny s typickým povšechným dojmem onou měrou „povedeného“, či „nezdařeného“ díla. To je východisko, které přirozeně zakládá a katalyzuje všechny další úvahy – právě ty úvahy, které by mohly dát didaktické teorii šanci, aby pomáhal najít potřebná slova, vysvětlení a poučení. Avšak tato šance bývá promarněna, protože specifická narativní podoba reálných vzpomínek se vymyká analyticky pojatému systémovému pořádku </a:t>
            </a:r>
            <a:r>
              <a:rPr lang="cs-CZ" sz="2800" dirty="0" smtClean="0"/>
              <a:t>teorie.“  </a:t>
            </a:r>
            <a:r>
              <a:rPr lang="cs-CZ" sz="2800" dirty="0"/>
              <a:t>(Slavík, 2004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Nekvalifikovaná reflexe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3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80728"/>
            <a:ext cx="8208144" cy="86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83568" y="836712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6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67544" y="2924944"/>
            <a:ext cx="8208144" cy="3240360"/>
          </a:xfrm>
        </p:spPr>
        <p:txBody>
          <a:bodyPr/>
          <a:lstStyle/>
          <a:p>
            <a:r>
              <a:rPr lang="cs-CZ" dirty="0" smtClean="0"/>
              <a:t>Představení týmů, popis způsobu jejich práce</a:t>
            </a:r>
          </a:p>
          <a:p>
            <a:r>
              <a:rPr lang="cs-CZ" dirty="0" smtClean="0"/>
              <a:t>Práce s videozáznamy experimentálních hodin</a:t>
            </a:r>
          </a:p>
          <a:p>
            <a:r>
              <a:rPr lang="cs-CZ" dirty="0" smtClean="0"/>
              <a:t>Výměna zkušeností z </a:t>
            </a:r>
            <a:r>
              <a:rPr lang="cs-CZ" dirty="0" err="1" smtClean="0"/>
              <a:t>Lesson</a:t>
            </a:r>
            <a:r>
              <a:rPr lang="cs-CZ" dirty="0" smtClean="0"/>
              <a:t> study, hodnocení přínosu metody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467544" y="2060575"/>
            <a:ext cx="8208144" cy="720353"/>
          </a:xfrm>
        </p:spPr>
        <p:txBody>
          <a:bodyPr/>
          <a:lstStyle/>
          <a:p>
            <a:r>
              <a:rPr lang="cs-CZ" dirty="0" smtClean="0"/>
              <a:t>Setkání týmů Řež u Prahy 28. – 29. 8. 2015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4400" dirty="0" smtClean="0"/>
              <a:t>Společné zhodnocení pilotáže LS</a:t>
            </a:r>
          </a:p>
          <a:p>
            <a:endParaRPr lang="cs-CZ" sz="44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8208144" cy="4248472"/>
          </a:xfrm>
        </p:spPr>
        <p:txBody>
          <a:bodyPr/>
          <a:lstStyle/>
          <a:p>
            <a:pPr algn="just"/>
            <a:r>
              <a:rPr lang="cs-CZ" sz="1900" i="1" dirty="0" smtClean="0"/>
              <a:t>Účast v projektu mi umožnila zamýšlet se nad „běžně“ probíraným učivem podrobněji a z více pohledů. Prohloubila spolupráci mezi učiteli matematiky naší školy. Donutila mne zamyslet se nad stylem mojí práce, vedením, organizací a přípravou vyučovacích hodin. Umožnila mi setkání s kolegy z jiných škol a jiných regionů, poznání jejich metod a forem práce a názorů. Mnoho z toho bylo a je pro mne inspirací do další pedagogické práce. Velmi přínosné bylo i setkání s odborníky z pedagogických fakult z různých míst ČR a vůbec propojení práce a názorů učitelů základních případně i středních škol s odborníky na didaktiku matematiky z akademické půdy a překonání bariér mezi oběma stranami (mezi „teorií a praxí“). Využití této metody si umím představit v prostředí jedné základní školy (viz obvyklé využívání vzájemných hospitací) i ve spolupráci více škol mezi sebou. Jako důležitou ale považuji účast a spolupráci metodika/odborníka z pedagogické fakulty, který přináší jiný pohled, názory a samozřejmě svoji odbornost</a:t>
            </a:r>
            <a:r>
              <a:rPr lang="cs-CZ" sz="1900" dirty="0" smtClean="0"/>
              <a:t>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144" cy="792088"/>
          </a:xfrm>
        </p:spPr>
        <p:txBody>
          <a:bodyPr/>
          <a:lstStyle/>
          <a:p>
            <a:r>
              <a:rPr lang="cs-CZ" dirty="0" smtClean="0"/>
              <a:t>Učitelé</a:t>
            </a:r>
          </a:p>
          <a:p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Text Box 2"/>
          <p:cNvSpPr txBox="1">
            <a:spLocks noChangeArrowheads="1"/>
          </p:cNvSpPr>
          <p:nvPr/>
        </p:nvSpPr>
        <p:spPr bwMode="auto">
          <a:xfrm>
            <a:off x="716756" y="836712"/>
            <a:ext cx="7708900" cy="30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cs-CZ" altLang="ja-JP" sz="2400" dirty="0" err="1" smtClean="0">
                <a:solidFill>
                  <a:schemeClr val="tx2"/>
                </a:solidFill>
                <a:latin typeface="Arial" panose="020B0604020202020204" pitchFamily="34" charset="0"/>
                <a:ea typeface="リュウミンM-KL" pitchFamily="17" charset="-128"/>
              </a:rPr>
              <a:t>Lesson</a:t>
            </a:r>
            <a:r>
              <a:rPr kumimoji="1" lang="cs-CZ" altLang="ja-JP" sz="2400" dirty="0" smtClean="0">
                <a:solidFill>
                  <a:schemeClr val="tx2"/>
                </a:solidFill>
                <a:latin typeface="Arial" panose="020B0604020202020204" pitchFamily="34" charset="0"/>
                <a:ea typeface="リュウミンM-KL" pitchFamily="17" charset="-128"/>
              </a:rPr>
              <a:t> study v Japonsku</a:t>
            </a:r>
            <a:endParaRPr kumimoji="1" lang="en-US" altLang="ja-JP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リュウミンM-KL" pitchFamily="17" charset="-128"/>
            </a:endParaRPr>
          </a:p>
        </p:txBody>
      </p:sp>
      <p:pic>
        <p:nvPicPr>
          <p:cNvPr id="123392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79" y="1137243"/>
            <a:ext cx="7636643" cy="5028061"/>
          </a:xfrm>
          <a:ln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87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39552" y="980728"/>
            <a:ext cx="8208144" cy="5040560"/>
          </a:xfrm>
        </p:spPr>
        <p:txBody>
          <a:bodyPr/>
          <a:lstStyle/>
          <a:p>
            <a:pPr algn="just"/>
            <a:r>
              <a:rPr lang="cs-CZ" sz="1900" i="1" dirty="0" smtClean="0"/>
              <a:t>Pro tuto metodu práce je z mého pohledu nejdůležitější vytvoření vzájemné důvěry a tzv. bezpečného prostředí. To se u nás podařilo vybudovat při plánování a přípravě natáčené hodiny. Na setkání v Řeži se ukázalo, že i další skupiny pracovaly ve vlídné pracovní atmosféře, která přetrvala i při hodnocení ostatních týmů.</a:t>
            </a:r>
            <a:endParaRPr lang="cs-CZ" sz="1900" dirty="0" smtClean="0"/>
          </a:p>
          <a:p>
            <a:pPr algn="just"/>
            <a:r>
              <a:rPr lang="cs-CZ" sz="1900" i="1" dirty="0" smtClean="0"/>
              <a:t>Tuto metodu podle mne nelze praktikovat, pokud by mezi členy skupiny byly oprávněné obavy z nepřiměřené kritiky učitelů nebo i žáků, nepovoleného zveřejnění videa, z hledání chyb. Také ne všichni učitelé na školách jsou schopni a ochotni vzájemně spolupracovat.</a:t>
            </a:r>
          </a:p>
          <a:p>
            <a:pPr algn="just"/>
            <a:r>
              <a:rPr lang="cs-CZ" sz="1900" i="1" dirty="0" smtClean="0"/>
              <a:t>Velkým přínosem bylo i závěrečné společné setkání s ostatními týmy zapojenými do projektu „</a:t>
            </a:r>
            <a:r>
              <a:rPr lang="cs-CZ" sz="1900" i="1" dirty="0" err="1" smtClean="0"/>
              <a:t>lesson</a:t>
            </a:r>
            <a:r>
              <a:rPr lang="cs-CZ" sz="1900" i="1" dirty="0" smtClean="0"/>
              <a:t> study“. Protože členky týmu byly každá z jiné školy, zůstávaly stále v rámci své školy s projektem „</a:t>
            </a:r>
            <a:r>
              <a:rPr lang="cs-CZ" sz="1900" i="1" dirty="0" err="1" smtClean="0"/>
              <a:t>lesson</a:t>
            </a:r>
            <a:r>
              <a:rPr lang="cs-CZ" sz="1900" i="1" dirty="0" smtClean="0"/>
              <a:t> study“ osamocené, ačkoli poznaly, že spolupráce v týmu funguje. Závěrečné zasedání jim dalo možnost vidět, že i další týmy mají podobné zkušenosti s výukou i s prací v rámci projektu, že tato spolupráce mezi učiteli funguje ve více případech a v různých formách, tudíž je možné v budoucnu zkusit zapojit do podobné spolupráce i kolegy na škole.</a:t>
            </a:r>
            <a:endParaRPr lang="cs-CZ" sz="1900" i="1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8208144" cy="424847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Role v týmu:</a:t>
            </a:r>
          </a:p>
          <a:p>
            <a:r>
              <a:rPr lang="cs-CZ" sz="2400" dirty="0" smtClean="0"/>
              <a:t>Didaktičky koordinovaly činnost týmu, ale při přípravě hodin ponechávaly prostor především učitelům.</a:t>
            </a:r>
          </a:p>
          <a:p>
            <a:r>
              <a:rPr lang="cs-CZ" sz="2400" dirty="0" smtClean="0"/>
              <a:t>Pomáhaly radou nebo doporučením literatury.</a:t>
            </a:r>
          </a:p>
          <a:p>
            <a:endParaRPr lang="cs-CZ" sz="2400" dirty="0" smtClean="0"/>
          </a:p>
          <a:p>
            <a:pPr>
              <a:buNone/>
            </a:pPr>
            <a:r>
              <a:rPr lang="cs-CZ" sz="2400" b="1" dirty="0" smtClean="0"/>
              <a:t>Přínos metody:</a:t>
            </a:r>
          </a:p>
          <a:p>
            <a:r>
              <a:rPr lang="cs-CZ" sz="2400" dirty="0" smtClean="0"/>
              <a:t>Diskuse s učiteli významně obohatila didakticko-matematické znalosti didaktiček, dostalo se jim zpětné vazby pro některé vyučovací techniky zdůrazňující vlastní aktivitu žáků.</a:t>
            </a:r>
          </a:p>
          <a:p>
            <a:r>
              <a:rPr lang="cs-CZ" sz="2400" dirty="0" smtClean="0"/>
              <a:t>Získané znalosti budou uplatněny v přípravě budoucích učitelů. </a:t>
            </a:r>
          </a:p>
          <a:p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144" cy="792088"/>
          </a:xfrm>
        </p:spPr>
        <p:txBody>
          <a:bodyPr/>
          <a:lstStyle/>
          <a:p>
            <a:r>
              <a:rPr lang="cs-CZ" dirty="0" smtClean="0"/>
              <a:t>Didaktičky</a:t>
            </a:r>
          </a:p>
          <a:p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8208144" cy="4248472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Role v týmu:</a:t>
            </a:r>
          </a:p>
          <a:p>
            <a:r>
              <a:rPr lang="cs-CZ" sz="2000" dirty="0" smtClean="0"/>
              <a:t>Mnohdy podpořily myšlenku více se spolehnout na vlastní kreativitu žáků, upozorňovaly učitele na to, že mohou ustoupit do pozadí a dát více prostoru aktivitě žáků.</a:t>
            </a:r>
          </a:p>
          <a:p>
            <a:pPr>
              <a:buNone/>
            </a:pPr>
            <a:r>
              <a:rPr lang="cs-CZ" sz="2000" b="1" dirty="0" smtClean="0"/>
              <a:t>Přínos metody:</a:t>
            </a:r>
          </a:p>
          <a:p>
            <a:r>
              <a:rPr lang="cs-CZ" sz="2000" dirty="0" smtClean="0"/>
              <a:t>Studentky ocenily, že mohly být součástí týmu a mohly se podílet na jeho činnosti.</a:t>
            </a:r>
          </a:p>
          <a:p>
            <a:r>
              <a:rPr lang="cs-CZ" sz="2000" dirty="0" smtClean="0"/>
              <a:t>Mohly sledovat, co vše je zapotřebí pro sestavení fungující přípravy hodiny, jaké aspekty zvažují učitelé na základě svých zkušeností z praxe.</a:t>
            </a:r>
          </a:p>
          <a:p>
            <a:r>
              <a:rPr lang="cs-CZ" sz="2000" dirty="0" smtClean="0"/>
              <a:t>Mohly spojit dosavadní převážně teoretické poznatky se zkušeností z praxe.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8208144" cy="792088"/>
          </a:xfrm>
        </p:spPr>
        <p:txBody>
          <a:bodyPr/>
          <a:lstStyle/>
          <a:p>
            <a:r>
              <a:rPr lang="cs-CZ" dirty="0" smtClean="0"/>
              <a:t>Studentky učitelství</a:t>
            </a:r>
          </a:p>
          <a:p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0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22"/>
          <p:cNvSpPr>
            <a:spLocks noGrp="1"/>
          </p:cNvSpPr>
          <p:nvPr>
            <p:ph type="body" sz="quarter" idx="10"/>
          </p:nvPr>
        </p:nvSpPr>
        <p:spPr>
          <a:xfrm>
            <a:off x="539552" y="2132856"/>
            <a:ext cx="8208144" cy="2952328"/>
          </a:xfrm>
        </p:spPr>
        <p:txBody>
          <a:bodyPr/>
          <a:lstStyle/>
          <a:p>
            <a:r>
              <a:rPr lang="cs-CZ" sz="2800" dirty="0" smtClean="0"/>
              <a:t>Je </a:t>
            </a:r>
            <a:r>
              <a:rPr lang="cs-CZ" sz="2800" dirty="0" err="1" smtClean="0"/>
              <a:t>Lesson</a:t>
            </a:r>
            <a:r>
              <a:rPr lang="cs-CZ" sz="2800" dirty="0" smtClean="0"/>
              <a:t> study vhodnou metodou pro vzdělávání učitelů v České republice?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Měly by být vytvořeny podmínky pro šíření této metody?</a:t>
            </a:r>
            <a:endParaRPr lang="cs-CZ" sz="2800" dirty="0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Závěrečné </a:t>
            </a:r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94630" y="2276475"/>
            <a:ext cx="8208144" cy="3456384"/>
          </a:xfrm>
        </p:spPr>
        <p:txBody>
          <a:bodyPr/>
          <a:lstStyle/>
          <a:p>
            <a:r>
              <a:rPr lang="cs-CZ" sz="2400" dirty="0" smtClean="0"/>
              <a:t>spolupráce mezi fakultami vzdělávajícími učitele,</a:t>
            </a:r>
          </a:p>
          <a:p>
            <a:r>
              <a:rPr lang="cs-CZ" sz="2400" dirty="0" smtClean="0"/>
              <a:t>spolupráce mezi fakultami a školami,</a:t>
            </a:r>
          </a:p>
          <a:p>
            <a:r>
              <a:rPr lang="cs-CZ" sz="2400" dirty="0" smtClean="0"/>
              <a:t>spolupráce mezi školami navzájem,</a:t>
            </a:r>
          </a:p>
          <a:p>
            <a:r>
              <a:rPr lang="cs-CZ" sz="2400" dirty="0" smtClean="0"/>
              <a:t>spolupráce mezi oborově zaměřenými týmy,</a:t>
            </a:r>
          </a:p>
          <a:p>
            <a:r>
              <a:rPr lang="cs-CZ" sz="2400" dirty="0" smtClean="0"/>
              <a:t>spolupráce s ČŠI na různých úrovních,</a:t>
            </a:r>
          </a:p>
          <a:p>
            <a:r>
              <a:rPr lang="cs-CZ" sz="2400" dirty="0" smtClean="0"/>
              <a:t>atd. </a:t>
            </a:r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r>
              <a:rPr lang="cs-CZ" sz="2400" b="1" dirty="0" smtClean="0"/>
              <a:t>Základní motto projektu:</a:t>
            </a:r>
            <a:br>
              <a:rPr lang="cs-CZ" sz="2400" b="1" dirty="0" smtClean="0"/>
            </a:br>
            <a:r>
              <a:rPr lang="cs-CZ" sz="2400" b="1" dirty="0" smtClean="0">
                <a:solidFill>
                  <a:srgbClr val="C00000"/>
                </a:solidFill>
              </a:rPr>
              <a:t>Spolupráce, výměna zkušeností, vzájemné respektování a obohacování.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86943" y="1700808"/>
            <a:ext cx="8208144" cy="648071"/>
          </a:xfrm>
        </p:spPr>
        <p:txBody>
          <a:bodyPr/>
          <a:lstStyle/>
          <a:p>
            <a:r>
              <a:rPr lang="cs-CZ" dirty="0" smtClean="0"/>
              <a:t>Podnět k výzvě v OP VVV (PO3)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Možné pokračování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253298" y="3933056"/>
            <a:ext cx="7129463" cy="576684"/>
          </a:xfrm>
        </p:spPr>
        <p:txBody>
          <a:bodyPr/>
          <a:lstStyle/>
          <a:p>
            <a:r>
              <a:rPr lang="cs-CZ" dirty="0"/>
              <a:t>Kompetence III (CZ.1.07/4.1.00/22.002)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253298" y="4437112"/>
            <a:ext cx="7129463" cy="576684"/>
          </a:xfrm>
        </p:spPr>
        <p:txBody>
          <a:bodyPr/>
          <a:lstStyle/>
          <a:p>
            <a:r>
              <a:rPr lang="cs-CZ" dirty="0"/>
              <a:t>Naďa Vondrová, Jana Coufalová, Alena </a:t>
            </a:r>
            <a:r>
              <a:rPr lang="cs-CZ" dirty="0" err="1"/>
              <a:t>Hošpesová</a:t>
            </a:r>
            <a:r>
              <a:rPr lang="cs-CZ" dirty="0"/>
              <a:t>, Magdalena Krátká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53298" y="5013176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800" baseline="0" dirty="0" smtClean="0"/>
              <a:t>Fráni Šrámka 37, 150 21 Praha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="1" baseline="0" dirty="0" smtClean="0">
                <a:solidFill>
                  <a:srgbClr val="C60C30"/>
                </a:solidFill>
              </a:rPr>
              <a:t>www.csicr.cz</a:t>
            </a:r>
            <a:endParaRPr lang="cs-CZ" b="1" dirty="0" smtClean="0">
              <a:solidFill>
                <a:srgbClr val="C60C3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11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066800"/>
            <a:ext cx="3939277" cy="5104415"/>
          </a:xfrm>
          <a:ln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42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826768" cy="510441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4850" y="766269"/>
            <a:ext cx="7708900" cy="30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kumimoji="1" lang="cs-CZ" altLang="ja-JP" sz="2400" dirty="0" err="1" smtClean="0">
                <a:solidFill>
                  <a:schemeClr val="tx2"/>
                </a:solidFill>
                <a:latin typeface="Arial" panose="020B0604020202020204" pitchFamily="34" charset="0"/>
                <a:ea typeface="リュウミンM-KL" pitchFamily="17" charset="-128"/>
              </a:rPr>
              <a:t>Lesson</a:t>
            </a:r>
            <a:r>
              <a:rPr kumimoji="1" lang="cs-CZ" altLang="ja-JP" sz="2400" dirty="0" smtClean="0">
                <a:solidFill>
                  <a:schemeClr val="tx2"/>
                </a:solidFill>
                <a:latin typeface="Arial" panose="020B0604020202020204" pitchFamily="34" charset="0"/>
                <a:ea typeface="リュウミンM-KL" pitchFamily="17" charset="-128"/>
              </a:rPr>
              <a:t> study v Japonsku</a:t>
            </a:r>
            <a:endParaRPr kumimoji="1" lang="en-US" altLang="ja-JP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ea typeface="リュウミンM-KL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94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8440663" cy="4427565"/>
          </a:xfrm>
          <a:prstGeom prst="rect">
            <a:avLst/>
          </a:prstGeom>
        </p:spPr>
      </p:pic>
      <p:sp>
        <p:nvSpPr>
          <p:cNvPr id="14" name="Zástupný symbol pro text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Zapojené instituce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Týmy učitelů: 1 škola vs. více škol, jeden či více typů škol, studenti učitelství a učitelé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Reflektivní dovednosti: videokurz v </a:t>
            </a:r>
            <a:r>
              <a:rPr lang="cs-CZ" sz="3200" b="0" dirty="0" err="1" smtClean="0">
                <a:solidFill>
                  <a:prstClr val="black"/>
                </a:solidFill>
              </a:rPr>
              <a:t>Moodle</a:t>
            </a:r>
            <a:r>
              <a:rPr lang="cs-CZ" sz="3200" b="0" dirty="0" smtClean="0">
                <a:solidFill>
                  <a:prstClr val="black"/>
                </a:solidFill>
              </a:rPr>
              <a:t> (videozáznamy s úkoly), společné schůzky</a:t>
            </a:r>
            <a:endParaRPr lang="cs-CZ" sz="3200" b="0" dirty="0">
              <a:solidFill>
                <a:prstClr val="black"/>
              </a:solidFill>
            </a:endParaRPr>
          </a:p>
          <a:p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Ladění týmu a získání prvních reflektivních dovedností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7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81075"/>
            <a:ext cx="8208144" cy="863600"/>
          </a:xfrm>
        </p:spPr>
        <p:txBody>
          <a:bodyPr/>
          <a:lstStyle/>
          <a:p>
            <a:r>
              <a:rPr lang="cs-CZ" sz="2800" dirty="0"/>
              <a:t>Ladění týmu a získání prvních reflektivních dovedností</a:t>
            </a: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9289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467544" y="981075"/>
            <a:ext cx="8208144" cy="863600"/>
          </a:xfrm>
        </p:spPr>
        <p:txBody>
          <a:bodyPr/>
          <a:lstStyle/>
          <a:p>
            <a:r>
              <a:rPr lang="cs-CZ" sz="2800" dirty="0"/>
              <a:t>Ladění týmu a získání prvních reflektivních dovedností</a:t>
            </a: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617027"/>
            <a:ext cx="8568952" cy="45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Co budou učitelé v daném období učit?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Jak to zapadá do RVP pro ZV?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Jak to zapadá do ŠVP zúčastněných škol?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Jaké výukové metody zvolit?</a:t>
            </a:r>
          </a:p>
          <a:p>
            <a:pPr marL="342900" lvl="0" indent="-342900">
              <a:buClr>
                <a:srgbClr val="1F497D"/>
              </a:buClr>
              <a:buBlip>
                <a:blip r:embed="rId2"/>
              </a:buBlip>
            </a:pPr>
            <a:r>
              <a:rPr lang="cs-CZ" sz="3200" b="0" dirty="0" smtClean="0">
                <a:solidFill>
                  <a:prstClr val="black"/>
                </a:solidFill>
              </a:rPr>
              <a:t>Co se o tématu píše v učebnicích a odborných textech?</a:t>
            </a:r>
            <a:endParaRPr lang="cs-CZ" sz="3200" b="0" dirty="0">
              <a:solidFill>
                <a:prstClr val="black"/>
              </a:solidFill>
            </a:endParaRPr>
          </a:p>
          <a:p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19944" y="1133475"/>
            <a:ext cx="8208144" cy="86360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800" b="1" i="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smtClean="0"/>
              <a:t>Výběr tématu a volba výukového přístupu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235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92541B77DB294997A5D626E020E4E9" ma:contentTypeVersion="0" ma:contentTypeDescription="Vytvoří nový dokument" ma:contentTypeScope="" ma:versionID="f3828f1648b9702f90a34f36cce388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4E9AB-0504-4D52-89C2-BB038957537E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D5A98B1-5CE0-406F-9D2B-3F5C6E5BB0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5BFDE-6DA5-40C7-97E2-83944A6A7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182</TotalTime>
  <Words>1016</Words>
  <Application>Microsoft Office PowerPoint</Application>
  <PresentationFormat>Předvádění na obrazovce (4:3)</PresentationFormat>
  <Paragraphs>163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リュウミンM-KL</vt:lpstr>
      <vt:lpstr>česká školní inspekce 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Debnárová Miroslava</cp:lastModifiedBy>
  <cp:revision>28</cp:revision>
  <dcterms:created xsi:type="dcterms:W3CDTF">2014-01-14T12:07:55Z</dcterms:created>
  <dcterms:modified xsi:type="dcterms:W3CDTF">2015-11-02T09:44:34Z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0x0101000092541B77DB294997A5D626E020E4E9</vt:lpwstr>
  </property>
</Properties>
</file>