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</p:sldMasterIdLst>
  <p:notesMasterIdLst>
    <p:notesMasterId r:id="rId41"/>
  </p:notesMasterIdLst>
  <p:handoutMasterIdLst>
    <p:handoutMasterId r:id="rId42"/>
  </p:handoutMasterIdLst>
  <p:sldIdLst>
    <p:sldId id="257" r:id="rId5"/>
    <p:sldId id="258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62" r:id="rId4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0C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6" autoAdjust="0"/>
    <p:restoredTop sz="94660"/>
  </p:normalViewPr>
  <p:slideViewPr>
    <p:cSldViewPr>
      <p:cViewPr varScale="1">
        <p:scale>
          <a:sx n="110" d="100"/>
          <a:sy n="110" d="100"/>
        </p:scale>
        <p:origin x="114" y="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042" y="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ableStyles" Target="tableStyles.xml"/><Relationship Id="rId20" Type="http://schemas.openxmlformats.org/officeDocument/2006/relationships/slide" Target="slides/slide16.xml"/><Relationship Id="rId41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PV%20MS\Desktop\Talis_kapitola%202\zdroje_grafy%20a%20tabulky\tabulky\tabulka%20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PV%20MS\Desktop\Talis_kapitola%202\zdroje_grafy%20a%20tabulky\graf%209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List1!$A$3:$A$10</c:f>
              <c:strCache>
                <c:ptCount val="8"/>
                <c:pt idx="0">
                  <c:v>Porozumění pro učitele</c:v>
                </c:pt>
                <c:pt idx="1">
                  <c:v>Klima</c:v>
                </c:pt>
                <c:pt idx="2">
                  <c:v>Zájem o žáky</c:v>
                </c:pt>
                <c:pt idx="3">
                  <c:v>Sdílená vize</c:v>
                </c:pt>
                <c:pt idx="4">
                  <c:v>Rodiče</c:v>
                </c:pt>
                <c:pt idx="5">
                  <c:v>Kurikulum</c:v>
                </c:pt>
                <c:pt idx="6">
                  <c:v>Vzdělávací výsledky</c:v>
                </c:pt>
                <c:pt idx="7">
                  <c:v>Profesní rozvoj</c:v>
                </c:pt>
              </c:strCache>
            </c:strRef>
          </c:cat>
          <c:val>
            <c:numRef>
              <c:f>List1!$C$3:$C$10</c:f>
              <c:numCache>
                <c:formatCode>0.00</c:formatCode>
                <c:ptCount val="8"/>
                <c:pt idx="0">
                  <c:v>3.6881134133042521</c:v>
                </c:pt>
                <c:pt idx="1">
                  <c:v>3.4028230184581978</c:v>
                </c:pt>
                <c:pt idx="2">
                  <c:v>3.3631174533479729</c:v>
                </c:pt>
                <c:pt idx="3">
                  <c:v>3.1163916391639157</c:v>
                </c:pt>
                <c:pt idx="4">
                  <c:v>3.0889615105301398</c:v>
                </c:pt>
                <c:pt idx="5">
                  <c:v>2.8715846994535537</c:v>
                </c:pt>
                <c:pt idx="6">
                  <c:v>2.811546840958604</c:v>
                </c:pt>
                <c:pt idx="7">
                  <c:v>2.3675660792951532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-580086848"/>
        <c:axId val="-580086304"/>
      </c:barChart>
      <c:catAx>
        <c:axId val="-580086848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-580086304"/>
        <c:crosses val="autoZero"/>
        <c:auto val="1"/>
        <c:lblAlgn val="ctr"/>
        <c:lblOffset val="100"/>
        <c:noMultiLvlLbl val="0"/>
      </c:catAx>
      <c:valAx>
        <c:axId val="-5800863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-5800868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030776317494203"/>
          <c:y val="6.6088384628153959E-2"/>
          <c:w val="0.73969223682505925"/>
          <c:h val="0.92730277690903051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6666666666666701E-2"/>
                  <c:y val="-4.50070257030280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6666666666666684E-2"/>
                  <c:y val="-4.50070257030280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6666666666666684E-2"/>
                  <c:y val="-4.12564402277757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9444444444444445E-2"/>
                  <c:y val="-3.37552692772710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List2!$A$1:$A$4</c:f>
              <c:strCache>
                <c:ptCount val="4"/>
                <c:pt idx="0">
                  <c:v>Směřování školy</c:v>
                </c:pt>
                <c:pt idx="1">
                  <c:v>Rozvoj lidí</c:v>
                </c:pt>
                <c:pt idx="2">
                  <c:v>Prostředí</c:v>
                </c:pt>
                <c:pt idx="3">
                  <c:v>Vzdělávací program</c:v>
                </c:pt>
              </c:strCache>
            </c:strRef>
          </c:cat>
          <c:val>
            <c:numRef>
              <c:f>List2!$B$1:$B$4</c:f>
              <c:numCache>
                <c:formatCode>0.00</c:formatCode>
                <c:ptCount val="4"/>
                <c:pt idx="0">
                  <c:v>80.172677595628343</c:v>
                </c:pt>
                <c:pt idx="1">
                  <c:v>80.592997811816133</c:v>
                </c:pt>
                <c:pt idx="2">
                  <c:v>85.433779761904844</c:v>
                </c:pt>
                <c:pt idx="3">
                  <c:v>74.483642311886527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-580083584"/>
        <c:axId val="-580081952"/>
      </c:barChart>
      <c:catAx>
        <c:axId val="-58008358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-580081952"/>
        <c:crosses val="autoZero"/>
        <c:auto val="1"/>
        <c:lblAlgn val="ctr"/>
        <c:lblOffset val="100"/>
        <c:noMultiLvlLbl val="0"/>
      </c:catAx>
      <c:valAx>
        <c:axId val="-5800819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-580083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EB40A3-3435-48FA-A425-971DA3CD8874}" type="datetimeFigureOut">
              <a:rPr lang="cs-CZ" smtClean="0"/>
              <a:t>2. 11. 2015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A6EFFB-E210-479F-9C1C-81E50A06EA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85228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E28DDA-FF26-46A0-B35A-2C99743C5E3D}" type="datetimeFigureOut">
              <a:rPr lang="en-US" smtClean="0"/>
              <a:t>11/2/2015</a:t>
            </a:fld>
            <a:endParaRPr lang="en-US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282B94-7DF9-4E1B-B9E0-9F13E106C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997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64F5D44-20C4-4CFA-8E34-080E65621711}" type="slidenum">
              <a:rPr lang="cs-CZ" altLang="cs-CZ" smtClean="0">
                <a:latin typeface="Arial" charset="0"/>
                <a:ea typeface="MS PGothic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cs-CZ" altLang="cs-CZ" smtClean="0">
              <a:latin typeface="Arial" charset="0"/>
              <a:ea typeface="MS PGothic" pitchFamily="34" charset="-128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cs-CZ" altLang="cs-CZ" smtClean="0">
                <a:latin typeface="Arial" charset="0"/>
              </a:rPr>
              <a:t>Klára</a:t>
            </a:r>
            <a:endParaRPr lang="en-GB" altLang="cs-CZ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7935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8D2DC83-4C80-45D3-B676-FEF4972F2CA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19167700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1EDB690-E1F1-4A1A-B4BF-65F7978E853E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cs-CZ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cs-CZ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12187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A80472C-4671-4C0F-9D33-C75F018CAB20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cs-CZ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cs-CZ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1317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5427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0FC94E-8DC8-42A4-A0A9-EBE3414721AA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22570844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94F2E4-A984-4223-9C52-AAEFF42F928D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35</a:t>
            </a:fld>
            <a:endParaRPr lang="cs-CZ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cs-CZ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35692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4301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BCAD75E-B2EB-46E1-B3D4-327E5E90248C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24722148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10965F5-0D46-4030-9867-5F0245DA8406}" type="slidenum">
              <a:rPr lang="cs-CZ" altLang="cs-CZ" smtClean="0">
                <a:latin typeface="Arial" charset="0"/>
                <a:ea typeface="MS PGothic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cs-CZ" altLang="cs-CZ" smtClean="0">
              <a:latin typeface="Arial" charset="0"/>
              <a:ea typeface="MS PGothic" pitchFamily="34" charset="-128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cs-CZ" altLang="cs-CZ" smtClean="0">
                <a:latin typeface="Arial" charset="0"/>
              </a:rPr>
              <a:t>Klára</a:t>
            </a:r>
            <a:endParaRPr lang="en-GB" altLang="cs-CZ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53264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DD09259-FCEA-4618-8B85-8FEAA3054556}" type="slidenum">
              <a:rPr lang="cs-CZ" altLang="cs-CZ" smtClean="0">
                <a:latin typeface="Arial" charset="0"/>
                <a:ea typeface="MS PGothic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cs-CZ" altLang="cs-CZ" smtClean="0">
              <a:latin typeface="Arial" charset="0"/>
              <a:ea typeface="MS PGothic" pitchFamily="34" charset="-128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cs-CZ" altLang="cs-CZ" smtClean="0">
                <a:latin typeface="Arial" charset="0"/>
              </a:rPr>
              <a:t>Klára</a:t>
            </a:r>
            <a:endParaRPr lang="en-GB" altLang="cs-CZ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33797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2BB3D0E-E77C-4BEF-A198-FF5CDAC85D4F}" type="slidenum">
              <a:rPr lang="cs-CZ" altLang="cs-CZ" smtClean="0">
                <a:latin typeface="Arial" charset="0"/>
                <a:ea typeface="MS PGothic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cs-CZ" altLang="cs-CZ" smtClean="0">
              <a:latin typeface="Arial" charset="0"/>
              <a:ea typeface="MS PGothic" pitchFamily="34" charset="-128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cs-CZ" altLang="cs-CZ" smtClean="0">
                <a:latin typeface="Arial" charset="0"/>
              </a:rPr>
              <a:t>Klára</a:t>
            </a:r>
            <a:endParaRPr lang="en-GB" altLang="cs-CZ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50073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AC39C9F-46FB-412D-B44C-878F2DE0B572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cs-CZ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cs-CZ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8223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4813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3225CC6-A426-4C7F-8FE4-4F09B66A3FBB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17363137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4915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E9C120-71CD-4E42-ADE8-AD743776C5FC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1107174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5018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C0D5478-C41C-4895-96C1-2BEECB19AD31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774128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logo cs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9672" y="548680"/>
            <a:ext cx="6179928" cy="1616596"/>
          </a:xfrm>
          <a:prstGeom prst="rect">
            <a:avLst/>
          </a:prstGeom>
        </p:spPr>
      </p:pic>
      <p:pic>
        <p:nvPicPr>
          <p:cNvPr id="4" name="Obrázek 3" descr="lišt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2684276"/>
            <a:ext cx="8820472" cy="1291297"/>
          </a:xfrm>
          <a:prstGeom prst="rect">
            <a:avLst/>
          </a:prstGeom>
        </p:spPr>
      </p:pic>
      <p:sp>
        <p:nvSpPr>
          <p:cNvPr id="6" name="Zástupný symbol pro text 5"/>
          <p:cNvSpPr>
            <a:spLocks noGrp="1"/>
          </p:cNvSpPr>
          <p:nvPr>
            <p:ph type="body" sz="quarter" idx="10" hasCustomPrompt="1"/>
          </p:nvPr>
        </p:nvSpPr>
        <p:spPr>
          <a:xfrm>
            <a:off x="1619250" y="2924175"/>
            <a:ext cx="7129463" cy="865188"/>
          </a:xfrm>
          <a:prstGeom prst="rect">
            <a:avLst/>
          </a:prstGeom>
        </p:spPr>
        <p:txBody>
          <a:bodyPr/>
          <a:lstStyle>
            <a:lvl1pPr>
              <a:buNone/>
              <a:defRPr sz="5400" b="1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1" hasCustomPrompt="1"/>
          </p:nvPr>
        </p:nvSpPr>
        <p:spPr>
          <a:xfrm>
            <a:off x="1622906" y="4293096"/>
            <a:ext cx="7129463" cy="576684"/>
          </a:xfrm>
          <a:prstGeom prst="rect">
            <a:avLst/>
          </a:prstGeom>
        </p:spPr>
        <p:txBody>
          <a:bodyPr/>
          <a:lstStyle>
            <a:lvl1pPr>
              <a:buNone/>
              <a:defRPr sz="2800" b="1" i="0" baseline="0"/>
            </a:lvl1pPr>
            <a:lvl5pPr>
              <a:buNone/>
              <a:defRPr/>
            </a:lvl5pPr>
          </a:lstStyle>
          <a:p>
            <a:pPr lvl="0"/>
            <a:r>
              <a:rPr lang="cs-CZ" dirty="0" smtClean="0"/>
              <a:t>Titul, jméno, příjmení</a:t>
            </a:r>
            <a:endParaRPr lang="cs-CZ" dirty="0"/>
          </a:p>
        </p:txBody>
      </p:sp>
      <p:sp>
        <p:nvSpPr>
          <p:cNvPr id="9" name="Zástupný symbol pro text 7"/>
          <p:cNvSpPr>
            <a:spLocks noGrp="1"/>
          </p:cNvSpPr>
          <p:nvPr>
            <p:ph type="body" sz="quarter" idx="12" hasCustomPrompt="1"/>
          </p:nvPr>
        </p:nvSpPr>
        <p:spPr>
          <a:xfrm>
            <a:off x="1619672" y="4797152"/>
            <a:ext cx="7129463" cy="576684"/>
          </a:xfrm>
          <a:prstGeom prst="rect">
            <a:avLst/>
          </a:prstGeom>
        </p:spPr>
        <p:txBody>
          <a:bodyPr/>
          <a:lstStyle>
            <a:lvl1pPr>
              <a:buNone/>
              <a:defRPr sz="1800" b="0" i="0" baseline="0"/>
            </a:lvl1pPr>
            <a:lvl5pPr>
              <a:buNone/>
              <a:defRPr/>
            </a:lvl5pPr>
          </a:lstStyle>
          <a:p>
            <a:pPr lvl="0"/>
            <a:r>
              <a:rPr lang="cs-CZ" dirty="0" smtClean="0"/>
              <a:t>Funkce</a:t>
            </a:r>
            <a:endParaRPr lang="cs-CZ" dirty="0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3" hasCustomPrompt="1"/>
          </p:nvPr>
        </p:nvSpPr>
        <p:spPr>
          <a:xfrm>
            <a:off x="1619672" y="5445225"/>
            <a:ext cx="7129463" cy="648072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1" i="0" baseline="0"/>
            </a:lvl1pPr>
          </a:lstStyle>
          <a:p>
            <a:pPr lvl="0"/>
            <a:r>
              <a:rPr lang="cs-CZ" dirty="0" smtClean="0"/>
              <a:t>Místo, datum konání, případně další informace</a:t>
            </a:r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6287" y="6237312"/>
            <a:ext cx="4011427" cy="50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2060575"/>
            <a:ext cx="8208144" cy="4104729"/>
          </a:xfrm>
          <a:prstGeom prst="rect">
            <a:avLst/>
          </a:prstGeom>
        </p:spPr>
        <p:txBody>
          <a:bodyPr/>
          <a:lstStyle>
            <a:lvl1pPr>
              <a:buClr>
                <a:schemeClr val="tx2"/>
              </a:buClr>
              <a:buFontTx/>
              <a:buBlip>
                <a:blip r:embed="rId2"/>
              </a:buBlip>
              <a:defRPr baseline="0"/>
            </a:lvl1pPr>
          </a:lstStyle>
          <a:p>
            <a:pPr lvl="0"/>
            <a:r>
              <a:rPr lang="cs-CZ" dirty="0" smtClean="0"/>
              <a:t> odrážky</a:t>
            </a:r>
          </a:p>
          <a:p>
            <a:pPr lvl="0"/>
            <a:endParaRPr lang="cs-CZ" dirty="0" smtClean="0"/>
          </a:p>
        </p:txBody>
      </p:sp>
      <p:sp>
        <p:nvSpPr>
          <p:cNvPr id="10" name="Zástupný symbol pro text 9"/>
          <p:cNvSpPr>
            <a:spLocks noGrp="1"/>
          </p:cNvSpPr>
          <p:nvPr>
            <p:ph type="body" sz="quarter" idx="12" hasCustomPrompt="1"/>
          </p:nvPr>
        </p:nvSpPr>
        <p:spPr>
          <a:xfrm>
            <a:off x="467544" y="981075"/>
            <a:ext cx="8208144" cy="863600"/>
          </a:xfrm>
          <a:prstGeom prst="rect">
            <a:avLst/>
          </a:prstGeom>
        </p:spPr>
        <p:txBody>
          <a:bodyPr/>
          <a:lstStyle>
            <a:lvl1pPr algn="ctr">
              <a:buNone/>
              <a:defRPr sz="4800" b="1" i="0" baseline="0">
                <a:solidFill>
                  <a:srgbClr val="C00000"/>
                </a:solidFill>
              </a:defRPr>
            </a:lvl1pPr>
          </a:lstStyle>
          <a:p>
            <a:pPr lvl="0"/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12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2339975" y="260350"/>
            <a:ext cx="5400675" cy="288925"/>
          </a:xfrm>
          <a:prstGeom prst="rect">
            <a:avLst/>
          </a:prstGeom>
        </p:spPr>
        <p:txBody>
          <a:bodyPr/>
          <a:lstStyle>
            <a:lvl1pPr>
              <a:buNone/>
              <a:defRPr sz="1800" b="1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Název prezentace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text 10"/>
          <p:cNvSpPr>
            <a:spLocks noGrp="1"/>
          </p:cNvSpPr>
          <p:nvPr>
            <p:ph type="body" sz="quarter" idx="13" hasCustomPrompt="1"/>
          </p:nvPr>
        </p:nvSpPr>
        <p:spPr>
          <a:xfrm>
            <a:off x="467544" y="2060575"/>
            <a:ext cx="8208144" cy="4104729"/>
          </a:xfrm>
          <a:prstGeom prst="rect">
            <a:avLst/>
          </a:prstGeom>
        </p:spPr>
        <p:txBody>
          <a:bodyPr/>
          <a:lstStyle>
            <a:lvl1pPr marL="180000" indent="0">
              <a:buClr>
                <a:schemeClr val="tx2"/>
              </a:buClr>
              <a:buFontTx/>
              <a:buNone/>
              <a:defRPr sz="3000" b="1" i="0" baseline="0"/>
            </a:lvl1pPr>
          </a:lstStyle>
          <a:p>
            <a:pPr lvl="0"/>
            <a:r>
              <a:rPr lang="cs-CZ" dirty="0" smtClean="0"/>
              <a:t>Textové pole</a:t>
            </a:r>
          </a:p>
        </p:txBody>
      </p:sp>
      <p:sp>
        <p:nvSpPr>
          <p:cNvPr id="5" name="Zástupný symbol pro text 9"/>
          <p:cNvSpPr>
            <a:spLocks noGrp="1"/>
          </p:cNvSpPr>
          <p:nvPr>
            <p:ph type="body" sz="quarter" idx="12" hasCustomPrompt="1"/>
          </p:nvPr>
        </p:nvSpPr>
        <p:spPr>
          <a:xfrm>
            <a:off x="467544" y="981075"/>
            <a:ext cx="8208144" cy="863600"/>
          </a:xfrm>
          <a:prstGeom prst="rect">
            <a:avLst/>
          </a:prstGeom>
        </p:spPr>
        <p:txBody>
          <a:bodyPr/>
          <a:lstStyle>
            <a:lvl1pPr algn="ctr">
              <a:buNone/>
              <a:defRPr sz="4800" b="1" i="0" baseline="0">
                <a:solidFill>
                  <a:srgbClr val="C00000"/>
                </a:solidFill>
              </a:defRPr>
            </a:lvl1pPr>
          </a:lstStyle>
          <a:p>
            <a:pPr lvl="0"/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2339975" y="260350"/>
            <a:ext cx="5400675" cy="288925"/>
          </a:xfrm>
          <a:prstGeom prst="rect">
            <a:avLst/>
          </a:prstGeom>
        </p:spPr>
        <p:txBody>
          <a:bodyPr/>
          <a:lstStyle>
            <a:lvl1pPr>
              <a:buNone/>
              <a:defRPr sz="1800" b="1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Název prezentace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3429000"/>
            <a:ext cx="8208144" cy="2736304"/>
          </a:xfrm>
          <a:prstGeom prst="rect">
            <a:avLst/>
          </a:prstGeom>
        </p:spPr>
        <p:txBody>
          <a:bodyPr/>
          <a:lstStyle>
            <a:lvl1pPr>
              <a:buClr>
                <a:schemeClr val="tx2"/>
              </a:buClr>
              <a:buFontTx/>
              <a:buBlip>
                <a:blip r:embed="rId2"/>
              </a:buBlip>
              <a:defRPr baseline="0"/>
            </a:lvl1pPr>
          </a:lstStyle>
          <a:p>
            <a:pPr lvl="0"/>
            <a:r>
              <a:rPr lang="cs-CZ" dirty="0" smtClean="0"/>
              <a:t> odrážky</a:t>
            </a:r>
          </a:p>
          <a:p>
            <a:pPr lvl="0"/>
            <a:endParaRPr lang="cs-CZ" dirty="0" smtClean="0"/>
          </a:p>
        </p:txBody>
      </p:sp>
      <p:sp>
        <p:nvSpPr>
          <p:cNvPr id="4" name="Zástupný symbol pro text 10"/>
          <p:cNvSpPr>
            <a:spLocks noGrp="1"/>
          </p:cNvSpPr>
          <p:nvPr>
            <p:ph type="body" sz="quarter" idx="13" hasCustomPrompt="1"/>
          </p:nvPr>
        </p:nvSpPr>
        <p:spPr>
          <a:xfrm>
            <a:off x="467544" y="2060575"/>
            <a:ext cx="8208144" cy="1368425"/>
          </a:xfrm>
          <a:prstGeom prst="rect">
            <a:avLst/>
          </a:prstGeom>
        </p:spPr>
        <p:txBody>
          <a:bodyPr wrap="square"/>
          <a:lstStyle>
            <a:lvl1pPr marL="180000" indent="0">
              <a:buClr>
                <a:schemeClr val="tx2"/>
              </a:buClr>
              <a:buFontTx/>
              <a:buNone/>
              <a:defRPr sz="3000" b="1" i="0" baseline="0"/>
            </a:lvl1pPr>
          </a:lstStyle>
          <a:p>
            <a:pPr lvl="0"/>
            <a:r>
              <a:rPr lang="cs-CZ" dirty="0" smtClean="0"/>
              <a:t>Textové pole</a:t>
            </a:r>
          </a:p>
        </p:txBody>
      </p:sp>
      <p:sp>
        <p:nvSpPr>
          <p:cNvPr id="7" name="Zástupný symbol pro text 9"/>
          <p:cNvSpPr>
            <a:spLocks noGrp="1"/>
          </p:cNvSpPr>
          <p:nvPr>
            <p:ph type="body" sz="quarter" idx="12" hasCustomPrompt="1"/>
          </p:nvPr>
        </p:nvSpPr>
        <p:spPr>
          <a:xfrm>
            <a:off x="467544" y="981075"/>
            <a:ext cx="8208144" cy="863600"/>
          </a:xfrm>
          <a:prstGeom prst="rect">
            <a:avLst/>
          </a:prstGeom>
        </p:spPr>
        <p:txBody>
          <a:bodyPr/>
          <a:lstStyle>
            <a:lvl1pPr algn="ctr">
              <a:buNone/>
              <a:defRPr sz="4800" b="1" i="0" baseline="0">
                <a:solidFill>
                  <a:srgbClr val="C00000"/>
                </a:solidFill>
              </a:defRPr>
            </a:lvl1pPr>
          </a:lstStyle>
          <a:p>
            <a:pPr lvl="0"/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8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2339975" y="260350"/>
            <a:ext cx="5400675" cy="288925"/>
          </a:xfrm>
          <a:prstGeom prst="rect">
            <a:avLst/>
          </a:prstGeom>
        </p:spPr>
        <p:txBody>
          <a:bodyPr/>
          <a:lstStyle>
            <a:lvl1pPr>
              <a:buNone/>
              <a:defRPr sz="1800" b="1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Název prezentace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logo cs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1640" y="764704"/>
            <a:ext cx="4464496" cy="1167859"/>
          </a:xfrm>
          <a:prstGeom prst="rect">
            <a:avLst/>
          </a:prstGeom>
        </p:spPr>
      </p:pic>
      <p:pic>
        <p:nvPicPr>
          <p:cNvPr id="4" name="Obrázek 3" descr="logo 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564904"/>
            <a:ext cx="8892480" cy="1269260"/>
          </a:xfrm>
          <a:prstGeom prst="rect">
            <a:avLst/>
          </a:prstGeom>
        </p:spPr>
      </p:pic>
      <p:sp>
        <p:nvSpPr>
          <p:cNvPr id="7" name="Zástupný symbol pro text 7"/>
          <p:cNvSpPr>
            <a:spLocks noGrp="1"/>
          </p:cNvSpPr>
          <p:nvPr>
            <p:ph type="body" sz="quarter" idx="11" hasCustomPrompt="1"/>
          </p:nvPr>
        </p:nvSpPr>
        <p:spPr>
          <a:xfrm>
            <a:off x="1259632" y="4149080"/>
            <a:ext cx="7129463" cy="576684"/>
          </a:xfrm>
          <a:prstGeom prst="rect">
            <a:avLst/>
          </a:prstGeom>
        </p:spPr>
        <p:txBody>
          <a:bodyPr/>
          <a:lstStyle>
            <a:lvl1pPr>
              <a:buNone/>
              <a:defRPr sz="2800" b="1" i="0" baseline="0"/>
            </a:lvl1pPr>
            <a:lvl5pPr>
              <a:buNone/>
              <a:defRPr/>
            </a:lvl5pPr>
          </a:lstStyle>
          <a:p>
            <a:pPr lvl="0"/>
            <a:r>
              <a:rPr lang="cs-CZ" dirty="0" smtClean="0"/>
              <a:t>Titul, jméno, příjmení</a:t>
            </a:r>
            <a:endParaRPr lang="cs-CZ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2" hasCustomPrompt="1"/>
          </p:nvPr>
        </p:nvSpPr>
        <p:spPr>
          <a:xfrm>
            <a:off x="1260054" y="4581748"/>
            <a:ext cx="7129463" cy="576684"/>
          </a:xfrm>
          <a:prstGeom prst="rect">
            <a:avLst/>
          </a:prstGeom>
        </p:spPr>
        <p:txBody>
          <a:bodyPr/>
          <a:lstStyle>
            <a:lvl1pPr>
              <a:buNone/>
              <a:defRPr sz="1800" b="0" i="0" baseline="0"/>
            </a:lvl1pPr>
            <a:lvl5pPr>
              <a:buNone/>
              <a:defRPr/>
            </a:lvl5pPr>
          </a:lstStyle>
          <a:p>
            <a:pPr lvl="0"/>
            <a:r>
              <a:rPr lang="cs-CZ" dirty="0" smtClean="0"/>
              <a:t>Funkce</a:t>
            </a:r>
            <a:endParaRPr lang="cs-CZ" dirty="0"/>
          </a:p>
        </p:txBody>
      </p:sp>
      <p:sp>
        <p:nvSpPr>
          <p:cNvPr id="27" name="TextovéPole 26"/>
          <p:cNvSpPr txBox="1"/>
          <p:nvPr userDrawn="1"/>
        </p:nvSpPr>
        <p:spPr>
          <a:xfrm>
            <a:off x="1259632" y="2768647"/>
            <a:ext cx="626469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000" b="1" dirty="0" smtClean="0">
                <a:solidFill>
                  <a:schemeClr val="bg1"/>
                </a:solidFill>
              </a:rPr>
              <a:t>Děkuji za pozornost</a:t>
            </a:r>
            <a:endParaRPr lang="cs-CZ" sz="5000" b="1" dirty="0">
              <a:solidFill>
                <a:schemeClr val="bg1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39" y="6237312"/>
            <a:ext cx="4011427" cy="50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FF9BB5-CC60-40E4-BB0C-5EB3A3D5A62C}" type="datetimeFigureOut">
              <a:rPr lang="cs-CZ"/>
              <a:pPr>
                <a:defRPr/>
              </a:pPr>
              <a:t>2. 11. 2015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8EED96-81B6-46D6-9922-87D5F6944BD8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18969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05F12F-69DF-4C87-8FD0-8168DFBA01F3}" type="datetimeFigureOut">
              <a:rPr lang="cs-CZ"/>
              <a:pPr>
                <a:defRPr/>
              </a:pPr>
              <a:t>2. 11. 2015</a:t>
            </a:fld>
            <a:endParaRPr lang="cs-CZ" dirty="0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B6860D-770A-467E-A76D-C081B3B11244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8524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D72C22-1DA3-4FBD-966B-2EDAA0B3A85A}" type="datetimeFigureOut">
              <a:rPr lang="cs-CZ"/>
              <a:pPr>
                <a:defRPr/>
              </a:pPr>
              <a:t>2. 11. 2015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6B8702-B9A3-4660-AA91-F9F9B6CB38C2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5992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708B81-FF99-44BA-908D-B47E0E8B2154}" type="datetimeFigureOut">
              <a:rPr lang="cs-CZ"/>
              <a:pPr>
                <a:defRPr/>
              </a:pPr>
              <a:t>2. 11. 2015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57193D-C608-4AF8-B008-668E4526C342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6188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 descr="lišta malá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179512" y="188640"/>
            <a:ext cx="8964488" cy="432804"/>
          </a:xfrm>
          <a:prstGeom prst="rect">
            <a:avLst/>
          </a:prstGeom>
        </p:spPr>
      </p:pic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2267744" y="260648"/>
            <a:ext cx="8229600" cy="350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Název prezentace</a:t>
            </a:r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6287" y="6237312"/>
            <a:ext cx="4011427" cy="504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6" r:id="rId4"/>
    <p:sldLayoutId id="2147483665" r:id="rId5"/>
    <p:sldLayoutId id="2147483667" r:id="rId6"/>
    <p:sldLayoutId id="2147483668" r:id="rId7"/>
    <p:sldLayoutId id="2147483669" r:id="rId8"/>
    <p:sldLayoutId id="2147483670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18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32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0"/>
          </p:nvPr>
        </p:nvSpPr>
        <p:spPr>
          <a:xfrm>
            <a:off x="1619250" y="2924175"/>
            <a:ext cx="7129463" cy="648841"/>
          </a:xfrm>
        </p:spPr>
        <p:txBody>
          <a:bodyPr>
            <a:normAutofit fontScale="55000" lnSpcReduction="20000"/>
          </a:bodyPr>
          <a:lstStyle/>
          <a:p>
            <a:r>
              <a:rPr lang="cs-CZ" dirty="0" smtClean="0"/>
              <a:t>Pedagogické vedení škol pohledem ředitelů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1"/>
          </p:nvPr>
        </p:nvSpPr>
        <p:spPr>
          <a:xfrm>
            <a:off x="899592" y="3933056"/>
            <a:ext cx="7852777" cy="936724"/>
          </a:xfrm>
        </p:spPr>
        <p:txBody>
          <a:bodyPr/>
          <a:lstStyle/>
          <a:p>
            <a:r>
              <a:rPr lang="cs-CZ" sz="2400" dirty="0" smtClean="0"/>
              <a:t>Bohumíra Lazarová, Milan </a:t>
            </a:r>
            <a:r>
              <a:rPr lang="cs-CZ" sz="2400" dirty="0" err="1" smtClean="0"/>
              <a:t>Pol</a:t>
            </a:r>
            <a:r>
              <a:rPr lang="cs-CZ" sz="2400" dirty="0" smtClean="0"/>
              <a:t>, Martin  Sedláček</a:t>
            </a:r>
            <a:endParaRPr lang="cs-CZ" sz="240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2"/>
          </p:nvPr>
        </p:nvSpPr>
        <p:spPr>
          <a:xfrm>
            <a:off x="971600" y="4509120"/>
            <a:ext cx="7777535" cy="864716"/>
          </a:xfrm>
        </p:spPr>
        <p:txBody>
          <a:bodyPr/>
          <a:lstStyle/>
          <a:p>
            <a:r>
              <a:rPr lang="cs-CZ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Ústav pedagogických věd Filozofické fakulty Masarykovy univerzity</a:t>
            </a:r>
          </a:p>
          <a:p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3"/>
          </p:nvPr>
        </p:nvSpPr>
        <p:spPr>
          <a:xfrm>
            <a:off x="1043608" y="5013176"/>
            <a:ext cx="7129463" cy="648072"/>
          </a:xfrm>
        </p:spPr>
        <p:txBody>
          <a:bodyPr/>
          <a:lstStyle/>
          <a:p>
            <a:r>
              <a:rPr lang="cs-CZ" dirty="0" smtClean="0"/>
              <a:t>Praha, 4. listopadu 2015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1124744"/>
            <a:ext cx="8229600" cy="648072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Ředitelky</a:t>
            </a:r>
            <a:r>
              <a:rPr lang="cs-CZ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a ředitelé</a:t>
            </a:r>
            <a:endParaRPr lang="cs-CZ" sz="3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267" name="Zástupný symbol pro obsah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Char char="Ø"/>
            </a:pPr>
            <a:r>
              <a:rPr lang="cs-CZ" altLang="cs-CZ" sz="2800" dirty="0" smtClean="0"/>
              <a:t>  Ve všech oblastech rozdílně vnímaná vlastní aktivita</a:t>
            </a:r>
          </a:p>
          <a:p>
            <a:pPr marL="0" indent="0" eaLnBrk="1" hangingPunct="1">
              <a:buFont typeface="Wingdings" pitchFamily="2" charset="2"/>
              <a:buChar char="Ø"/>
            </a:pPr>
            <a:endParaRPr lang="cs-CZ" altLang="cs-CZ" sz="2800" dirty="0" smtClean="0"/>
          </a:p>
          <a:p>
            <a:pPr marL="0" indent="0" eaLnBrk="1" hangingPunct="1">
              <a:buFont typeface="Wingdings" pitchFamily="2" charset="2"/>
              <a:buChar char="Ø"/>
            </a:pPr>
            <a:r>
              <a:rPr lang="cs-CZ" altLang="cs-CZ" sz="2800" dirty="0" smtClean="0"/>
              <a:t>  Statistická významnost</a:t>
            </a:r>
          </a:p>
          <a:p>
            <a:pPr marL="0" indent="0" eaLnBrk="1" hangingPunct="1">
              <a:buFont typeface="Wingdings" pitchFamily="2" charset="2"/>
              <a:buChar char="Ø"/>
            </a:pPr>
            <a:r>
              <a:rPr lang="cs-CZ" altLang="cs-CZ" sz="2800" dirty="0" smtClean="0"/>
              <a:t>  Vysvětluje obvykle jen cca 2 % výsledků</a:t>
            </a:r>
          </a:p>
          <a:p>
            <a:pPr marL="0" indent="0" eaLnBrk="1" hangingPunct="1">
              <a:buFont typeface="Wingdings" pitchFamily="2" charset="2"/>
              <a:buChar char="Ø"/>
            </a:pPr>
            <a:endParaRPr lang="cs-CZ" altLang="cs-CZ" sz="2800" dirty="0" smtClean="0"/>
          </a:p>
          <a:p>
            <a:pPr marL="0" indent="0" eaLnBrk="1" hangingPunct="1">
              <a:buFont typeface="Wingdings" pitchFamily="2" charset="2"/>
              <a:buChar char="Ø"/>
            </a:pPr>
            <a:r>
              <a:rPr lang="cs-CZ" altLang="cs-CZ" sz="2800" dirty="0" smtClean="0"/>
              <a:t>  Ředitelky sdělují, že se všem oblastem věnují častěji</a:t>
            </a:r>
          </a:p>
          <a:p>
            <a:pPr marL="0" indent="0" eaLnBrk="1" hangingPunct="1">
              <a:buFont typeface="Wingdings" pitchFamily="2" charset="2"/>
              <a:buChar char="Ø"/>
            </a:pPr>
            <a:r>
              <a:rPr lang="cs-CZ" altLang="cs-CZ" sz="2800" dirty="0" smtClean="0"/>
              <a:t>  Výjimkou vzdělávací výsledky – doména mužů (10 %)</a:t>
            </a:r>
          </a:p>
          <a:p>
            <a:pPr marL="0" indent="0" eaLnBrk="1" hangingPunct="1">
              <a:buFont typeface="Arial" charset="0"/>
              <a:buNone/>
            </a:pPr>
            <a:endParaRPr lang="cs-CZ" altLang="cs-CZ" sz="3600" dirty="0" smtClean="0"/>
          </a:p>
        </p:txBody>
      </p:sp>
      <p:sp>
        <p:nvSpPr>
          <p:cNvPr id="4" name="Obdélník 3"/>
          <p:cNvSpPr/>
          <p:nvPr/>
        </p:nvSpPr>
        <p:spPr>
          <a:xfrm>
            <a:off x="2339752" y="188640"/>
            <a:ext cx="42367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Pedagogické vedení škol pohledem ředitelů</a:t>
            </a:r>
          </a:p>
        </p:txBody>
      </p:sp>
    </p:spTree>
    <p:extLst>
      <p:ext uri="{BB962C8B-B14F-4D97-AF65-F5344CB8AC3E}">
        <p14:creationId xmlns:p14="http://schemas.microsoft.com/office/powerpoint/2010/main" val="398428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350912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Plně organizované školy a neúplné školy</a:t>
            </a:r>
            <a:endParaRPr lang="cs-CZ" sz="3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291" name="Zástupný symbol pro obsah 2"/>
          <p:cNvSpPr>
            <a:spLocks noGrp="1"/>
          </p:cNvSpPr>
          <p:nvPr>
            <p:ph idx="1"/>
          </p:nvPr>
        </p:nvSpPr>
        <p:spPr>
          <a:xfrm>
            <a:off x="395536" y="1916832"/>
            <a:ext cx="8229600" cy="3960440"/>
          </a:xfrm>
        </p:spPr>
        <p:txBody>
          <a:bodyPr/>
          <a:lstStyle/>
          <a:p>
            <a:pPr eaLnBrk="1" hangingPunct="1">
              <a:buClr>
                <a:srgbClr val="004080"/>
              </a:buClr>
              <a:buFont typeface="Wingdings" pitchFamily="2" charset="2"/>
              <a:buChar char="Ø"/>
            </a:pPr>
            <a:r>
              <a:rPr lang="cs-CZ" altLang="cs-CZ" sz="2800" dirty="0" smtClean="0"/>
              <a:t>Statisticky významné rozdíly (vzdělávací výsledky, zájem o žáky, klima, profesní rozvoj)</a:t>
            </a:r>
          </a:p>
          <a:p>
            <a:pPr eaLnBrk="1" hangingPunct="1">
              <a:buClr>
                <a:srgbClr val="004080"/>
              </a:buClr>
              <a:buFont typeface="Wingdings" pitchFamily="2" charset="2"/>
              <a:buChar char="Ø"/>
            </a:pPr>
            <a:endParaRPr lang="cs-CZ" altLang="cs-CZ" sz="2800" dirty="0" smtClean="0"/>
          </a:p>
          <a:p>
            <a:pPr eaLnBrk="1" hangingPunct="1">
              <a:buClr>
                <a:srgbClr val="004080"/>
              </a:buClr>
              <a:buFont typeface="Wingdings" pitchFamily="2" charset="2"/>
              <a:buChar char="Ø"/>
            </a:pPr>
            <a:r>
              <a:rPr lang="cs-CZ" altLang="cs-CZ" sz="2800" dirty="0" smtClean="0"/>
              <a:t>Vysvětlený podíl od 2 % do 10 %</a:t>
            </a:r>
          </a:p>
          <a:p>
            <a:pPr eaLnBrk="1" hangingPunct="1">
              <a:buClr>
                <a:srgbClr val="004080"/>
              </a:buClr>
              <a:buFont typeface="Wingdings" pitchFamily="2" charset="2"/>
              <a:buChar char="Ø"/>
            </a:pPr>
            <a:r>
              <a:rPr lang="cs-CZ" altLang="cs-CZ" sz="2800" dirty="0" smtClean="0"/>
              <a:t>Faktor působí ambivalentně</a:t>
            </a:r>
          </a:p>
          <a:p>
            <a:pPr eaLnBrk="1" hangingPunct="1">
              <a:buClr>
                <a:srgbClr val="004080"/>
              </a:buClr>
              <a:buFont typeface="Wingdings" pitchFamily="2" charset="2"/>
              <a:buChar char="Ø"/>
            </a:pPr>
            <a:endParaRPr lang="cs-CZ" altLang="cs-CZ" sz="2800" dirty="0" smtClean="0"/>
          </a:p>
          <a:p>
            <a:pPr eaLnBrk="1" hangingPunct="1">
              <a:buClr>
                <a:srgbClr val="004080"/>
              </a:buClr>
              <a:buFont typeface="Wingdings" pitchFamily="2" charset="2"/>
              <a:buChar char="Ø"/>
            </a:pPr>
            <a:r>
              <a:rPr lang="cs-CZ" altLang="cs-CZ" sz="2800" dirty="0" smtClean="0"/>
              <a:t>Vzdělávací výsledky (10 %); klima; profesní rozvoj</a:t>
            </a:r>
          </a:p>
          <a:p>
            <a:pPr eaLnBrk="1" hangingPunct="1">
              <a:buClr>
                <a:srgbClr val="004080"/>
              </a:buClr>
              <a:buFont typeface="Wingdings" pitchFamily="2" charset="2"/>
              <a:buChar char="Ø"/>
            </a:pPr>
            <a:r>
              <a:rPr lang="cs-CZ" altLang="cs-CZ" sz="2800" dirty="0" smtClean="0"/>
              <a:t>Zájem o žáky (10 %)</a:t>
            </a:r>
            <a:endParaRPr lang="en-US" altLang="cs-CZ" sz="2800" dirty="0" smtClean="0"/>
          </a:p>
        </p:txBody>
      </p:sp>
      <p:sp>
        <p:nvSpPr>
          <p:cNvPr id="4" name="Obdélník 3"/>
          <p:cNvSpPr/>
          <p:nvPr/>
        </p:nvSpPr>
        <p:spPr>
          <a:xfrm>
            <a:off x="2339752" y="188640"/>
            <a:ext cx="42367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Pedagogické vedení škol pohledem ředitelů</a:t>
            </a:r>
          </a:p>
        </p:txBody>
      </p:sp>
    </p:spTree>
    <p:extLst>
      <p:ext uri="{BB962C8B-B14F-4D97-AF65-F5344CB8AC3E}">
        <p14:creationId xmlns:p14="http://schemas.microsoft.com/office/powerpoint/2010/main" val="4082901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052736"/>
            <a:ext cx="8229600" cy="350912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Délka ředitelské praxe</a:t>
            </a:r>
            <a:endParaRPr lang="cs-CZ" sz="4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3315" name="Zástupný symbol pro obsah 2"/>
          <p:cNvSpPr>
            <a:spLocks noGrp="1"/>
          </p:cNvSpPr>
          <p:nvPr>
            <p:ph idx="1"/>
          </p:nvPr>
        </p:nvSpPr>
        <p:spPr>
          <a:xfrm>
            <a:off x="457200" y="1844823"/>
            <a:ext cx="8229600" cy="3888433"/>
          </a:xfrm>
        </p:spPr>
        <p:txBody>
          <a:bodyPr/>
          <a:lstStyle/>
          <a:p>
            <a:pPr eaLnBrk="1" hangingPunct="1">
              <a:buClr>
                <a:srgbClr val="004080"/>
              </a:buClr>
              <a:buFont typeface="Wingdings" pitchFamily="2" charset="2"/>
              <a:buChar char="Ø"/>
            </a:pPr>
            <a:r>
              <a:rPr lang="cs-CZ" altLang="cs-CZ" sz="2800" dirty="0" smtClean="0"/>
              <a:t>do 5 let</a:t>
            </a:r>
          </a:p>
          <a:p>
            <a:pPr eaLnBrk="1" hangingPunct="1">
              <a:buClr>
                <a:srgbClr val="004080"/>
              </a:buClr>
              <a:buFont typeface="Wingdings" pitchFamily="2" charset="2"/>
              <a:buChar char="Ø"/>
            </a:pPr>
            <a:r>
              <a:rPr lang="cs-CZ" altLang="cs-CZ" sz="2800" dirty="0" smtClean="0"/>
              <a:t>do 10 let</a:t>
            </a:r>
          </a:p>
          <a:p>
            <a:pPr eaLnBrk="1" hangingPunct="1">
              <a:buClr>
                <a:srgbClr val="004080"/>
              </a:buClr>
              <a:buFont typeface="Wingdings" pitchFamily="2" charset="2"/>
              <a:buChar char="Ø"/>
            </a:pPr>
            <a:r>
              <a:rPr lang="cs-CZ" altLang="cs-CZ" sz="2800" dirty="0" smtClean="0"/>
              <a:t>nad 10 let</a:t>
            </a:r>
          </a:p>
          <a:p>
            <a:pPr eaLnBrk="1" hangingPunct="1">
              <a:buClr>
                <a:srgbClr val="004080"/>
              </a:buClr>
              <a:buFont typeface="Wingdings" pitchFamily="2" charset="2"/>
              <a:buChar char="Ø"/>
            </a:pPr>
            <a:endParaRPr lang="cs-CZ" altLang="cs-CZ" sz="2800" dirty="0" smtClean="0"/>
          </a:p>
          <a:p>
            <a:pPr eaLnBrk="1" hangingPunct="1">
              <a:buClr>
                <a:srgbClr val="004080"/>
              </a:buClr>
              <a:buFont typeface="Wingdings" pitchFamily="2" charset="2"/>
              <a:buChar char="Ø"/>
            </a:pPr>
            <a:r>
              <a:rPr lang="cs-CZ" altLang="cs-CZ" sz="2800" dirty="0" smtClean="0"/>
              <a:t>Rozdíly ve všech oblastech</a:t>
            </a:r>
          </a:p>
          <a:p>
            <a:pPr eaLnBrk="1" hangingPunct="1">
              <a:buClr>
                <a:srgbClr val="004080"/>
              </a:buClr>
              <a:buFont typeface="Wingdings" pitchFamily="2" charset="2"/>
              <a:buChar char="Ø"/>
            </a:pPr>
            <a:endParaRPr lang="cs-CZ" altLang="cs-CZ" sz="2800" dirty="0" smtClean="0"/>
          </a:p>
          <a:p>
            <a:pPr eaLnBrk="1" hangingPunct="1">
              <a:buClr>
                <a:srgbClr val="004080"/>
              </a:buClr>
              <a:buFont typeface="Wingdings" pitchFamily="2" charset="2"/>
              <a:buChar char="Ø"/>
            </a:pPr>
            <a:r>
              <a:rPr lang="cs-CZ" altLang="cs-CZ" sz="2800" dirty="0" smtClean="0"/>
              <a:t>Intenzivnější práce je u zkušenějších ředitelů</a:t>
            </a:r>
          </a:p>
          <a:p>
            <a:pPr eaLnBrk="1" hangingPunct="1">
              <a:buClr>
                <a:srgbClr val="004080"/>
              </a:buClr>
            </a:pPr>
            <a:endParaRPr lang="cs-CZ" altLang="cs-CZ" sz="2800" dirty="0" smtClean="0"/>
          </a:p>
        </p:txBody>
      </p:sp>
      <p:sp>
        <p:nvSpPr>
          <p:cNvPr id="4" name="Obdélník 3"/>
          <p:cNvSpPr/>
          <p:nvPr/>
        </p:nvSpPr>
        <p:spPr>
          <a:xfrm>
            <a:off x="2339752" y="188640"/>
            <a:ext cx="42367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Pedagogické vedení škol pohledem ředitelů</a:t>
            </a:r>
          </a:p>
        </p:txBody>
      </p:sp>
    </p:spTree>
    <p:extLst>
      <p:ext uri="{BB962C8B-B14F-4D97-AF65-F5344CB8AC3E}">
        <p14:creationId xmlns:p14="http://schemas.microsoft.com/office/powerpoint/2010/main" val="1811819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af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1288606"/>
              </p:ext>
            </p:extLst>
          </p:nvPr>
        </p:nvGraphicFramePr>
        <p:xfrm>
          <a:off x="611560" y="1556792"/>
          <a:ext cx="7632848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908720"/>
            <a:ext cx="8229600" cy="350912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Percipovaná úspěšnost</a:t>
            </a:r>
            <a:endParaRPr lang="cs-CZ" sz="3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2339752" y="188640"/>
            <a:ext cx="42367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Pedagogické vedení škol pohledem ředitelů</a:t>
            </a:r>
          </a:p>
        </p:txBody>
      </p:sp>
    </p:spTree>
    <p:extLst>
      <p:ext uri="{BB962C8B-B14F-4D97-AF65-F5344CB8AC3E}">
        <p14:creationId xmlns:p14="http://schemas.microsoft.com/office/powerpoint/2010/main" val="3425221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773239"/>
            <a:ext cx="8569325" cy="3888009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Clr>
                <a:schemeClr val="tx2"/>
              </a:buClr>
              <a:buSzPct val="90000"/>
              <a:buFont typeface="Wingdings" pitchFamily="2" charset="2"/>
              <a:buChar char="Ø"/>
            </a:pPr>
            <a:r>
              <a:rPr lang="cs-CZ" altLang="cs-CZ" dirty="0" smtClean="0"/>
              <a:t>Velká shoda ředitelů</a:t>
            </a:r>
          </a:p>
          <a:p>
            <a:pPr eaLnBrk="1" hangingPunct="1">
              <a:lnSpc>
                <a:spcPct val="150000"/>
              </a:lnSpc>
              <a:buClr>
                <a:schemeClr val="tx2"/>
              </a:buClr>
              <a:buSzPct val="90000"/>
              <a:buFont typeface="Wingdings" pitchFamily="2" charset="2"/>
              <a:buChar char="Ø"/>
            </a:pPr>
            <a:r>
              <a:rPr lang="cs-CZ" altLang="cs-CZ" dirty="0" smtClean="0"/>
              <a:t>Žádné významné odlišnosti (pohlaví,...)</a:t>
            </a:r>
          </a:p>
          <a:p>
            <a:pPr eaLnBrk="1" hangingPunct="1">
              <a:lnSpc>
                <a:spcPct val="150000"/>
              </a:lnSpc>
              <a:buClr>
                <a:schemeClr val="tx2"/>
              </a:buClr>
              <a:buSzPct val="90000"/>
              <a:buFont typeface="Wingdings" pitchFamily="2" charset="2"/>
              <a:buChar char="Ø"/>
            </a:pPr>
            <a:endParaRPr lang="cs-CZ" altLang="cs-CZ" dirty="0" smtClean="0"/>
          </a:p>
          <a:p>
            <a:pPr eaLnBrk="1" hangingPunct="1">
              <a:lnSpc>
                <a:spcPct val="150000"/>
              </a:lnSpc>
              <a:buClr>
                <a:schemeClr val="tx2"/>
              </a:buClr>
              <a:buSzPct val="90000"/>
              <a:buFont typeface="Wingdings" pitchFamily="2" charset="2"/>
              <a:buChar char="Ø"/>
            </a:pPr>
            <a:r>
              <a:rPr lang="cs-CZ" altLang="cs-CZ" dirty="0" smtClean="0"/>
              <a:t>Zajímavá korelace mezi intenzitou práce a úspěšností (percipovaná rovina) </a:t>
            </a:r>
          </a:p>
          <a:p>
            <a:pPr eaLnBrk="1" hangingPunct="1">
              <a:lnSpc>
                <a:spcPct val="150000"/>
              </a:lnSpc>
              <a:buClr>
                <a:schemeClr val="tx2"/>
              </a:buClr>
              <a:buSzPct val="90000"/>
              <a:buFont typeface="Wingdings" pitchFamily="2" charset="2"/>
              <a:buChar char="§"/>
            </a:pPr>
            <a:endParaRPr lang="cs-CZ" altLang="cs-CZ" dirty="0" smtClean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350912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4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Percipovaná úspěšnost</a:t>
            </a:r>
          </a:p>
        </p:txBody>
      </p:sp>
      <p:sp>
        <p:nvSpPr>
          <p:cNvPr id="4" name="Obdélník 3"/>
          <p:cNvSpPr/>
          <p:nvPr/>
        </p:nvSpPr>
        <p:spPr>
          <a:xfrm>
            <a:off x="2339752" y="188640"/>
            <a:ext cx="42367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Pedagogické vedení škol pohledem ředitelů</a:t>
            </a:r>
          </a:p>
        </p:txBody>
      </p:sp>
    </p:spTree>
    <p:extLst>
      <p:ext uri="{BB962C8B-B14F-4D97-AF65-F5344CB8AC3E}">
        <p14:creationId xmlns:p14="http://schemas.microsoft.com/office/powerpoint/2010/main" val="2389765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ctrTitle"/>
          </p:nvPr>
        </p:nvSpPr>
        <p:spPr>
          <a:xfrm>
            <a:off x="685800" y="1916832"/>
            <a:ext cx="7772400" cy="168361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4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Výsledky skupinových rozhovorů</a:t>
            </a:r>
            <a:endParaRPr lang="cs-CZ" sz="4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2339752" y="188640"/>
            <a:ext cx="42367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Pedagogické vedení škol pohledem ředitelů</a:t>
            </a:r>
          </a:p>
        </p:txBody>
      </p:sp>
    </p:spTree>
    <p:extLst>
      <p:ext uri="{BB962C8B-B14F-4D97-AF65-F5344CB8AC3E}">
        <p14:creationId xmlns:p14="http://schemas.microsoft.com/office/powerpoint/2010/main" val="3594154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1196752"/>
            <a:ext cx="8229600" cy="350912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Postup</a:t>
            </a:r>
            <a:endParaRPr lang="cs-CZ" sz="4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7411" name="Zástupný symbol pro obsah 2"/>
          <p:cNvSpPr>
            <a:spLocks noGrp="1"/>
          </p:cNvSpPr>
          <p:nvPr>
            <p:ph idx="1"/>
          </p:nvPr>
        </p:nvSpPr>
        <p:spPr>
          <a:xfrm>
            <a:off x="457200" y="1844675"/>
            <a:ext cx="8229600" cy="4281488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cs-CZ" altLang="cs-CZ" dirty="0" smtClean="0"/>
              <a:t>Metoda ohniskových skupin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altLang="cs-CZ" dirty="0" smtClean="0"/>
              <a:t>Cíl: hlouběji porozumět vybraným činnostem, překážkám, potřebám (i vzdělávacím)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altLang="cs-CZ" dirty="0" smtClean="0"/>
              <a:t>4 skupiny, ředitelé různých základních škol, z různých míst ČR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altLang="cs-CZ" dirty="0" smtClean="0"/>
              <a:t>31 účastníků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altLang="cs-CZ" dirty="0" smtClean="0"/>
              <a:t>Kvalitativní analýzy z přepsaných nahrávek</a:t>
            </a:r>
          </a:p>
        </p:txBody>
      </p:sp>
      <p:sp>
        <p:nvSpPr>
          <p:cNvPr id="4" name="Obdélník 3"/>
          <p:cNvSpPr/>
          <p:nvPr/>
        </p:nvSpPr>
        <p:spPr>
          <a:xfrm>
            <a:off x="2339752" y="188640"/>
            <a:ext cx="42367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Pedagogické vedení škol pohledem ředitelů</a:t>
            </a:r>
          </a:p>
        </p:txBody>
      </p:sp>
    </p:spTree>
    <p:extLst>
      <p:ext uri="{BB962C8B-B14F-4D97-AF65-F5344CB8AC3E}">
        <p14:creationId xmlns:p14="http://schemas.microsoft.com/office/powerpoint/2010/main" val="298514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229600" cy="350912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Diskusní témata</a:t>
            </a:r>
            <a:endParaRPr lang="cs-CZ" sz="4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8435" name="Zástupný symbol pro obsah 2"/>
          <p:cNvSpPr>
            <a:spLocks noGrp="1"/>
          </p:cNvSpPr>
          <p:nvPr>
            <p:ph idx="1"/>
          </p:nvPr>
        </p:nvSpPr>
        <p:spPr>
          <a:xfrm>
            <a:off x="467544" y="2636912"/>
            <a:ext cx="8229600" cy="2736006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cs-CZ" altLang="cs-CZ" dirty="0" smtClean="0"/>
              <a:t>Určování směru školy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altLang="cs-CZ" dirty="0" smtClean="0"/>
              <a:t>Rozvoj lidí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altLang="cs-CZ" dirty="0" smtClean="0"/>
              <a:t>Budování příznivého prostředí pro učení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altLang="cs-CZ" dirty="0" smtClean="0"/>
              <a:t>Rozvoj vzdělávacího programu</a:t>
            </a:r>
          </a:p>
          <a:p>
            <a:pPr eaLnBrk="1" hangingPunct="1">
              <a:buFont typeface="Wingdings" pitchFamily="2" charset="2"/>
              <a:buChar char="Ø"/>
            </a:pPr>
            <a:endParaRPr lang="cs-CZ" altLang="cs-CZ" dirty="0" smtClean="0"/>
          </a:p>
          <a:p>
            <a:pPr eaLnBrk="1" hangingPunct="1">
              <a:buFont typeface="Wingdings" pitchFamily="2" charset="2"/>
              <a:buChar char="Ø"/>
            </a:pPr>
            <a:endParaRPr lang="cs-CZ" altLang="cs-CZ" dirty="0" smtClean="0"/>
          </a:p>
          <a:p>
            <a:pPr eaLnBrk="1" hangingPunct="1">
              <a:buFont typeface="Arial" charset="0"/>
              <a:buNone/>
            </a:pPr>
            <a:endParaRPr lang="cs-CZ" altLang="cs-CZ" dirty="0" smtClean="0"/>
          </a:p>
          <a:p>
            <a:pPr eaLnBrk="1" hangingPunct="1"/>
            <a:endParaRPr lang="cs-CZ" altLang="cs-CZ" dirty="0" smtClean="0"/>
          </a:p>
        </p:txBody>
      </p:sp>
      <p:sp>
        <p:nvSpPr>
          <p:cNvPr id="4" name="Obdélník 3"/>
          <p:cNvSpPr/>
          <p:nvPr/>
        </p:nvSpPr>
        <p:spPr>
          <a:xfrm>
            <a:off x="2339752" y="188640"/>
            <a:ext cx="42367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Pedagogické vedení škol pohledem ředitelů</a:t>
            </a:r>
          </a:p>
        </p:txBody>
      </p:sp>
    </p:spTree>
    <p:extLst>
      <p:ext uri="{BB962C8B-B14F-4D97-AF65-F5344CB8AC3E}">
        <p14:creationId xmlns:p14="http://schemas.microsoft.com/office/powerpoint/2010/main" val="211944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628800"/>
            <a:ext cx="8229600" cy="350912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1. Určování směru školy</a:t>
            </a:r>
            <a:endParaRPr lang="cs-CZ" sz="4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9459" name="Zástupný symbol pro obsah 2"/>
          <p:cNvSpPr>
            <a:spLocks noGrp="1"/>
          </p:cNvSpPr>
          <p:nvPr>
            <p:ph idx="1"/>
          </p:nvPr>
        </p:nvSpPr>
        <p:spPr>
          <a:xfrm>
            <a:off x="457200" y="2420938"/>
            <a:ext cx="8229600" cy="3705225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cs-CZ" altLang="cs-CZ" dirty="0" smtClean="0"/>
              <a:t>Profilace a směřování školy: vnitřní zdroje školy a poptávka trhu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altLang="cs-CZ" dirty="0" smtClean="0"/>
              <a:t>Práce s projekty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altLang="cs-CZ" dirty="0" smtClean="0"/>
              <a:t>Stabilní vize v nestabilním prostředí?</a:t>
            </a:r>
          </a:p>
          <a:p>
            <a:pPr eaLnBrk="1" hangingPunct="1">
              <a:buFont typeface="Arial" charset="0"/>
              <a:buNone/>
            </a:pPr>
            <a:endParaRPr lang="cs-CZ" altLang="cs-CZ" dirty="0" smtClean="0"/>
          </a:p>
        </p:txBody>
      </p:sp>
      <p:sp>
        <p:nvSpPr>
          <p:cNvPr id="4" name="Obdélník 3"/>
          <p:cNvSpPr/>
          <p:nvPr/>
        </p:nvSpPr>
        <p:spPr>
          <a:xfrm>
            <a:off x="2339752" y="188640"/>
            <a:ext cx="42367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Pedagogické vedení škol pohledem ředitelů</a:t>
            </a:r>
          </a:p>
        </p:txBody>
      </p:sp>
    </p:spTree>
    <p:extLst>
      <p:ext uri="{BB962C8B-B14F-4D97-AF65-F5344CB8AC3E}">
        <p14:creationId xmlns:p14="http://schemas.microsoft.com/office/powerpoint/2010/main" val="2419592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3320" y="764704"/>
            <a:ext cx="8229600" cy="1008112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32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Profilace a směřování školy: vnitřní zdroje školy a poptávka trhu</a:t>
            </a:r>
            <a:endParaRPr lang="cs-CZ" sz="32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dirty="0" smtClean="0"/>
              <a:t>Snaha o profilace – zásadní jsou lidské zdroje </a:t>
            </a:r>
          </a:p>
          <a:p>
            <a:pPr indent="127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Tak to není jednoduchý, pokud chcete mít akcent, </a:t>
            </a:r>
            <a:r>
              <a:rPr lang="cs-CZ" sz="20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musíte na to mít lid</a:t>
            </a:r>
            <a:r>
              <a:rPr lang="cs-CZ" sz="2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i. ...Jak je ta škola venkovská, nebo z </a:t>
            </a:r>
            <a:r>
              <a:rPr lang="cs-CZ" sz="2000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malýho</a:t>
            </a:r>
            <a:r>
              <a:rPr lang="cs-CZ" sz="2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města, poskytuje standardní vzdělávání bez nějakého dalšího jakoby akcentu v té výuce. </a:t>
            </a:r>
          </a:p>
          <a:p>
            <a:pPr indent="127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dirty="0" smtClean="0"/>
              <a:t>Konkurence škol</a:t>
            </a:r>
          </a:p>
          <a:p>
            <a:pPr indent="127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1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….Ale nejhorší už potom začne být to, když je člověk právě v </a:t>
            </a:r>
            <a:r>
              <a:rPr lang="cs-CZ" sz="2100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týhle</a:t>
            </a:r>
            <a:r>
              <a:rPr lang="cs-CZ" sz="21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situaci, kdy se pořád někde soupeří, buďto získáte nepřátele ve svém okolí, nebo vás to pořád žene vymýšlet něco, co vůbec není dobře, protože ta škola by měla být především o tom, že budeme učit kvalitně, solidně a co nejlépe. </a:t>
            </a:r>
            <a:endParaRPr lang="cs-CZ" sz="21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339752" y="188640"/>
            <a:ext cx="42367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Pedagogické vedení škol pohledem ředitelů</a:t>
            </a:r>
          </a:p>
        </p:txBody>
      </p:sp>
    </p:spTree>
    <p:extLst>
      <p:ext uri="{BB962C8B-B14F-4D97-AF65-F5344CB8AC3E}">
        <p14:creationId xmlns:p14="http://schemas.microsoft.com/office/powerpoint/2010/main" val="4030952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buClr>
                <a:schemeClr val="accent1"/>
              </a:buClr>
              <a:buFont typeface="Wingdings" pitchFamily="2" charset="2"/>
              <a:buChar char="Ø"/>
            </a:pPr>
            <a:r>
              <a:rPr lang="cs-CZ" altLang="cs-CZ" dirty="0"/>
              <a:t>Koncept pedagogické vedení školy  </a:t>
            </a:r>
          </a:p>
          <a:p>
            <a:pPr>
              <a:buClr>
                <a:schemeClr val="accent1"/>
              </a:buClr>
              <a:buFont typeface="Wingdings" pitchFamily="2" charset="2"/>
              <a:buChar char="Ø"/>
            </a:pPr>
            <a:endParaRPr lang="en-US" altLang="cs-CZ" dirty="0"/>
          </a:p>
          <a:p>
            <a:pPr>
              <a:buClr>
                <a:schemeClr val="accent1"/>
              </a:buClr>
              <a:buFont typeface="Wingdings" pitchFamily="2" charset="2"/>
              <a:buChar char="Ø"/>
            </a:pPr>
            <a:r>
              <a:rPr lang="cs-CZ" altLang="cs-CZ" dirty="0"/>
              <a:t>Výsledky dotazníkového šetření</a:t>
            </a:r>
          </a:p>
          <a:p>
            <a:pPr>
              <a:buClr>
                <a:schemeClr val="accent1"/>
              </a:buClr>
              <a:buFont typeface="Wingdings" pitchFamily="2" charset="2"/>
              <a:buChar char="Ø"/>
            </a:pPr>
            <a:r>
              <a:rPr lang="cs-CZ" altLang="cs-CZ" dirty="0"/>
              <a:t>Výsledky skupinových rozhovorů</a:t>
            </a:r>
          </a:p>
          <a:p>
            <a:pPr>
              <a:buClr>
                <a:schemeClr val="accent1"/>
              </a:buClr>
              <a:buFont typeface="Wingdings" pitchFamily="2" charset="2"/>
              <a:buChar char="Ø"/>
            </a:pPr>
            <a:endParaRPr lang="en-US" altLang="cs-CZ" dirty="0"/>
          </a:p>
          <a:p>
            <a:pPr>
              <a:buClr>
                <a:schemeClr val="accent1"/>
              </a:buClr>
              <a:buFont typeface="Wingdings" pitchFamily="2" charset="2"/>
              <a:buChar char="Ø"/>
            </a:pPr>
            <a:r>
              <a:rPr lang="cs-CZ" altLang="cs-CZ" dirty="0"/>
              <a:t>Implikace pro vzdělávání, praxi a politiku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22" name="Zástupný symbol pro text 2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cs-CZ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Struktura</a:t>
            </a:r>
            <a:endParaRPr lang="cs-CZ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cs-CZ" dirty="0"/>
              <a:t>Pedagogické vedení škol pohledem ředitelů</a:t>
            </a:r>
          </a:p>
          <a:p>
            <a:r>
              <a:rPr lang="cs-CZ" dirty="0" smtClean="0"/>
              <a:t>)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864096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4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Práce s projekty</a:t>
            </a:r>
            <a:endParaRPr lang="cs-CZ" sz="40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3238"/>
            <a:ext cx="8229600" cy="43529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sz="3000" dirty="0" smtClean="0"/>
              <a:t>Politický i sociální tlak – rezignace na výběr projektů?</a:t>
            </a:r>
          </a:p>
          <a:p>
            <a:pPr indent="127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0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My jsme si teda zatím moc nevybírali</a:t>
            </a:r>
            <a:r>
              <a:rPr lang="cs-CZ" sz="2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zatím jsme teda spíš brali, protože ta škola byla zanedbaná, tam bylo potřeba téměř vše, ale stojím fakt na hranici toho, že si říkám ne, nemůžeme jít do všeho, a to je zrovna </a:t>
            </a:r>
            <a:r>
              <a:rPr lang="cs-CZ" sz="20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střet s tím zřizovatelem znovu.</a:t>
            </a:r>
            <a:r>
              <a:rPr lang="cs-CZ" sz="2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Oni vidí jenom ty peníze, jenom to vybavení… Víte, že je to ve skříních a že se úplně všechno nepoužívá… Budeme se muset naučit, že si budeme vybírat. </a:t>
            </a:r>
          </a:p>
          <a:p>
            <a:pPr indent="127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b="1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sz="3000" dirty="0" smtClean="0"/>
              <a:t>Administrativní náročnost</a:t>
            </a:r>
            <a:endParaRPr lang="cs-CZ" sz="3000" dirty="0"/>
          </a:p>
        </p:txBody>
      </p:sp>
      <p:sp>
        <p:nvSpPr>
          <p:cNvPr id="4" name="Obdélník 3"/>
          <p:cNvSpPr/>
          <p:nvPr/>
        </p:nvSpPr>
        <p:spPr>
          <a:xfrm>
            <a:off x="2339752" y="188640"/>
            <a:ext cx="42367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Pedagogické vedení škol pohledem ředitelů</a:t>
            </a:r>
          </a:p>
        </p:txBody>
      </p:sp>
    </p:spTree>
    <p:extLst>
      <p:ext uri="{BB962C8B-B14F-4D97-AF65-F5344CB8AC3E}">
        <p14:creationId xmlns:p14="http://schemas.microsoft.com/office/powerpoint/2010/main" val="18643788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777875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36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Stabilní vize v nestabilním prostředí?</a:t>
            </a:r>
            <a:endParaRPr lang="cs-CZ" sz="36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39"/>
            <a:ext cx="8229600" cy="4137323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dirty="0" smtClean="0"/>
              <a:t>Změny v prioritách školské politiky, chybějící koncepce</a:t>
            </a:r>
          </a:p>
          <a:p>
            <a:pPr indent="127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6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Ale to se hrozně špatně buduje, </a:t>
            </a:r>
            <a:r>
              <a:rPr lang="cs-CZ" sz="26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jestliže opravdu jste na </a:t>
            </a:r>
            <a:r>
              <a:rPr lang="cs-CZ" sz="26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nějakejch</a:t>
            </a:r>
            <a:r>
              <a:rPr lang="cs-CZ" sz="26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krách, který se pod </a:t>
            </a:r>
            <a:r>
              <a:rPr lang="cs-CZ" sz="26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váma</a:t>
            </a:r>
            <a:r>
              <a:rPr lang="cs-CZ" sz="26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houpou</a:t>
            </a:r>
            <a:r>
              <a:rPr lang="cs-CZ" sz="26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jo, tak jak chcete na tom něco postavit? ……</a:t>
            </a:r>
          </a:p>
          <a:p>
            <a:pPr indent="127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6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…jakože ten stát po nás něco chce, …tak chvilku počkáme, možná i trošku delší chvilku, protože pak zjistíme, že nakonec to nebude potřeba. </a:t>
            </a:r>
          </a:p>
          <a:p>
            <a:pPr indent="127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 smtClean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dirty="0" smtClean="0"/>
              <a:t>Rezonovalo v diskusích velmi silně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dirty="0" smtClean="0"/>
              <a:t>Problém s plánováním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339752" y="188640"/>
            <a:ext cx="42367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Pedagogické vedení škol pohledem ředitelů</a:t>
            </a:r>
          </a:p>
        </p:txBody>
      </p:sp>
    </p:spTree>
    <p:extLst>
      <p:ext uri="{BB962C8B-B14F-4D97-AF65-F5344CB8AC3E}">
        <p14:creationId xmlns:p14="http://schemas.microsoft.com/office/powerpoint/2010/main" val="17329205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484784"/>
            <a:ext cx="8229600" cy="350912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2. Rozvoj lidí</a:t>
            </a:r>
            <a:endParaRPr lang="cs-CZ" sz="4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555" name="Zástupný symbol pro obsah 2"/>
          <p:cNvSpPr>
            <a:spLocks noGrp="1"/>
          </p:cNvSpPr>
          <p:nvPr>
            <p:ph idx="1"/>
          </p:nvPr>
        </p:nvSpPr>
        <p:spPr>
          <a:xfrm>
            <a:off x="457200" y="2780927"/>
            <a:ext cx="8229600" cy="3345235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cs-CZ" altLang="cs-CZ" dirty="0" smtClean="0"/>
              <a:t>Podpora učitelů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altLang="cs-CZ" dirty="0" smtClean="0"/>
              <a:t>Další vzdělávání učitelů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altLang="cs-CZ" dirty="0" smtClean="0"/>
              <a:t>Motivace učitelů</a:t>
            </a:r>
          </a:p>
        </p:txBody>
      </p:sp>
      <p:sp>
        <p:nvSpPr>
          <p:cNvPr id="4" name="Obdélník 3"/>
          <p:cNvSpPr/>
          <p:nvPr/>
        </p:nvSpPr>
        <p:spPr>
          <a:xfrm>
            <a:off x="2339752" y="188640"/>
            <a:ext cx="42367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Pedagogické vedení škol pohledem ředitelů</a:t>
            </a:r>
          </a:p>
        </p:txBody>
      </p:sp>
    </p:spTree>
    <p:extLst>
      <p:ext uri="{BB962C8B-B14F-4D97-AF65-F5344CB8AC3E}">
        <p14:creationId xmlns:p14="http://schemas.microsoft.com/office/powerpoint/2010/main" val="33574625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908720"/>
            <a:ext cx="8229600" cy="777875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36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Podpora učitelů</a:t>
            </a:r>
            <a:endParaRPr lang="cs-CZ" sz="36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5"/>
            <a:ext cx="8229600" cy="4353347"/>
          </a:xfrm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dirty="0" smtClean="0"/>
              <a:t>Respekt k učitelům, ochota podporovat je</a:t>
            </a:r>
          </a:p>
          <a:p>
            <a:pPr indent="127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6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Já třeba tvrdím, že </a:t>
            </a:r>
            <a:r>
              <a:rPr lang="cs-CZ" sz="26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každej</a:t>
            </a:r>
            <a:r>
              <a:rPr lang="cs-CZ" sz="26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učitel je odborník </a:t>
            </a:r>
            <a:r>
              <a:rPr lang="cs-CZ" sz="26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 tom, v </a:t>
            </a:r>
            <a:r>
              <a:rPr lang="cs-CZ" sz="2600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tý</a:t>
            </a:r>
            <a:r>
              <a:rPr lang="cs-CZ" sz="26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2600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svý</a:t>
            </a:r>
            <a:r>
              <a:rPr lang="cs-CZ" sz="26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profesi. Takže když za mnou přijde s návrhem, tak já mu řeknu: „Ano, ty tomu dobře rozumíš, to se mi líbí,“ a já se zase přetrhnu, abych sehnala peníze.</a:t>
            </a:r>
          </a:p>
          <a:p>
            <a:pPr indent="127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sz="2600" dirty="0" smtClean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dirty="0" smtClean="0"/>
              <a:t>Situační vedení – „nenaučitelné dovednosti pro vedení lidí“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dirty="0" smtClean="0"/>
              <a:t>Specialisté ve škole</a:t>
            </a:r>
          </a:p>
          <a:p>
            <a:pPr indent="127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6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 je fakt, že k tomu školnímu poradenskému pracovišti se učitelé obrací s různými problémy, který je potřeba řešit buď ve třídách, zase v kolektivu nebo individuálně. Je to věc, která </a:t>
            </a:r>
            <a:r>
              <a:rPr lang="cs-CZ" sz="26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nám hodně pomáhá, ulehčuje práci. </a:t>
            </a:r>
            <a:endParaRPr lang="cs-CZ" sz="26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339752" y="188640"/>
            <a:ext cx="42367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Pedagogické vedení škol pohledem ředitelů</a:t>
            </a:r>
          </a:p>
        </p:txBody>
      </p:sp>
    </p:spTree>
    <p:extLst>
      <p:ext uri="{BB962C8B-B14F-4D97-AF65-F5344CB8AC3E}">
        <p14:creationId xmlns:p14="http://schemas.microsoft.com/office/powerpoint/2010/main" val="18635573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908721"/>
            <a:ext cx="8229600" cy="576064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4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Další vzdělávání učitelů</a:t>
            </a:r>
            <a:endParaRPr lang="cs-CZ" sz="40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28801"/>
            <a:ext cx="8229600" cy="4497362"/>
          </a:xfrm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dirty="0" smtClean="0"/>
              <a:t>Výběr je na učitelích. Promyšlenost plánování DVPP?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6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…přišlo mně ne zrovna ideální jim něco direktivně nařídit, běž tady na toto školení, protože škola to potřebuje. … Poprosila jsem je, aby zaprvé udělali </a:t>
            </a:r>
            <a:r>
              <a:rPr lang="cs-CZ" sz="2600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SWOTku</a:t>
            </a:r>
            <a:r>
              <a:rPr lang="cs-CZ" sz="26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… A když jsem tu </a:t>
            </a:r>
            <a:r>
              <a:rPr lang="cs-CZ" sz="2600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SWOTku</a:t>
            </a:r>
            <a:r>
              <a:rPr lang="cs-CZ" sz="26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zpracovala, vyšel mi z toho celoroční plán DVPP a ještě s bonusem, že si to ti lidi uvědomili sami. </a:t>
            </a:r>
            <a:endParaRPr lang="cs-CZ" sz="26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dirty="0" smtClean="0"/>
              <a:t>Nabídka široká, problémy někdy spíše s kvalitou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dirty="0" smtClean="0"/>
              <a:t>Podpora v místě práce (vzájemné návštěvy, sborovny…)</a:t>
            </a:r>
          </a:p>
          <a:p>
            <a:pPr marL="0" indent="0" eaLnBrk="1" fontAlgn="auto" hangingPunct="1">
              <a:spcAft>
                <a:spcPts val="0"/>
              </a:spcAft>
              <a:defRPr/>
            </a:pPr>
            <a:endParaRPr lang="cs-CZ" dirty="0" smtClean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dirty="0" smtClean="0"/>
              <a:t>Otázky ke kariérnímu řádu</a:t>
            </a:r>
          </a:p>
          <a:p>
            <a:pPr indent="127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… </a:t>
            </a:r>
            <a:r>
              <a:rPr lang="cs-CZ" sz="26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vůbec </a:t>
            </a:r>
            <a:r>
              <a:rPr lang="cs-CZ" sz="26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nechápu ten smysl toho kariérního systému …</a:t>
            </a:r>
            <a:r>
              <a:rPr lang="cs-CZ" sz="26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 budou se vytvářet další komise a zase budou odtékat ty peníze někam jinam. Budeme tam vytvářet nějaký lídry, který </a:t>
            </a:r>
            <a:r>
              <a:rPr lang="cs-CZ" sz="2600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nepotřebujem</a:t>
            </a:r>
            <a:r>
              <a:rPr lang="cs-CZ" sz="26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možná </a:t>
            </a:r>
            <a:r>
              <a:rPr lang="cs-CZ" sz="2600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mentory</a:t>
            </a:r>
            <a:r>
              <a:rPr lang="cs-CZ" sz="26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který </a:t>
            </a:r>
            <a:r>
              <a:rPr lang="cs-CZ" sz="2600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nepotřebujem</a:t>
            </a:r>
            <a:r>
              <a:rPr lang="cs-CZ" sz="26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cs-CZ" sz="2600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budem</a:t>
            </a:r>
            <a:r>
              <a:rPr lang="cs-CZ" sz="26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tam mít specialisty, který </a:t>
            </a:r>
            <a:r>
              <a:rPr lang="cs-CZ" sz="2600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nepotřebujem</a:t>
            </a:r>
            <a:r>
              <a:rPr lang="cs-CZ" sz="26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…</a:t>
            </a:r>
            <a:endParaRPr lang="cs-CZ" sz="26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cs-CZ" dirty="0" smtClean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cs-CZ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 smtClean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cs-CZ" dirty="0" smtClean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cs-CZ" dirty="0" smtClean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339752" y="188640"/>
            <a:ext cx="42367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Pedagogické vedení škol pohledem ředitelů</a:t>
            </a:r>
          </a:p>
        </p:txBody>
      </p:sp>
    </p:spTree>
    <p:extLst>
      <p:ext uri="{BB962C8B-B14F-4D97-AF65-F5344CB8AC3E}">
        <p14:creationId xmlns:p14="http://schemas.microsoft.com/office/powerpoint/2010/main" val="1695454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8229600" cy="777875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36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Motivace učitelů</a:t>
            </a:r>
            <a:endParaRPr lang="cs-CZ" sz="36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6791"/>
            <a:ext cx="8229600" cy="4751933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dirty="0" smtClean="0"/>
              <a:t>Podpora nápadů</a:t>
            </a:r>
          </a:p>
          <a:p>
            <a:pPr indent="127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3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…pro mě je to taková důvěra těm, kteří </a:t>
            </a:r>
            <a:r>
              <a:rPr lang="cs-CZ" sz="2300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chcou</a:t>
            </a:r>
            <a:r>
              <a:rPr lang="cs-CZ" sz="23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něco dělat nového. Teď začala kolegyně s </a:t>
            </a:r>
            <a:r>
              <a:rPr lang="cs-CZ" sz="2300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Hejného</a:t>
            </a:r>
            <a:r>
              <a:rPr lang="cs-CZ" sz="23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matematikou, které já </a:t>
            </a:r>
            <a:r>
              <a:rPr lang="cs-CZ" sz="2300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furt</a:t>
            </a:r>
            <a:r>
              <a:rPr lang="cs-CZ" sz="23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nevěřím, ale přesto jsem ji nechal nakoupit ty pomůcky … takže taková důvěra a to ohodnocení pro ty, co tam chtějí něco vnést.</a:t>
            </a:r>
          </a:p>
          <a:p>
            <a:pPr indent="127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 smtClean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dirty="0" smtClean="0"/>
              <a:t>Individuální pohovory – tendence k </a:t>
            </a:r>
            <a:r>
              <a:rPr lang="cs-CZ" dirty="0" err="1" smtClean="0"/>
              <a:t>autoevaluaci</a:t>
            </a:r>
            <a:endParaRPr lang="cs-CZ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 smtClean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dirty="0" smtClean="0"/>
              <a:t>Práce s nemotivovanými učiteli</a:t>
            </a:r>
          </a:p>
          <a:p>
            <a:pPr indent="127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4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…já mám teď školníka těsně před výpovědí, má tři vytýkací dopisy, bere mi to strašně energie, nedostal odměnu, je bez osobního ohodnocení, vůbec to v ničem nepomohlo. I když peníze měl, i když je nemá, nevidím v tom rozdíl. </a:t>
            </a:r>
            <a:endParaRPr lang="cs-CZ" sz="24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339752" y="188640"/>
            <a:ext cx="42367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Pedagogické vedení škol pohledem ředitelů</a:t>
            </a:r>
          </a:p>
        </p:txBody>
      </p:sp>
    </p:spTree>
    <p:extLst>
      <p:ext uri="{BB962C8B-B14F-4D97-AF65-F5344CB8AC3E}">
        <p14:creationId xmlns:p14="http://schemas.microsoft.com/office/powerpoint/2010/main" val="19916056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91264" cy="1224136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3. </a:t>
            </a:r>
            <a:r>
              <a:rPr lang="cs-C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Budování příznivého prostředí pro učení</a:t>
            </a:r>
            <a:endParaRPr lang="cs-CZ" sz="3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7651" name="Zástupný symbol pro obsah 2"/>
          <p:cNvSpPr>
            <a:spLocks noGrp="1"/>
          </p:cNvSpPr>
          <p:nvPr>
            <p:ph idx="1"/>
          </p:nvPr>
        </p:nvSpPr>
        <p:spPr>
          <a:xfrm>
            <a:off x="395536" y="2708920"/>
            <a:ext cx="8229600" cy="2448669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cs-CZ" altLang="cs-CZ" dirty="0" smtClean="0"/>
              <a:t>Vnější vztahy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altLang="cs-CZ" dirty="0" smtClean="0"/>
              <a:t>Dobré sociální klima – priorita každé školy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altLang="cs-CZ" dirty="0" smtClean="0"/>
              <a:t>Fyzické prostředí škol</a:t>
            </a:r>
          </a:p>
          <a:p>
            <a:pPr eaLnBrk="1" hangingPunct="1">
              <a:buFont typeface="Wingdings" pitchFamily="2" charset="2"/>
              <a:buChar char="Ø"/>
            </a:pPr>
            <a:endParaRPr lang="cs-CZ" altLang="cs-CZ" dirty="0" smtClean="0"/>
          </a:p>
        </p:txBody>
      </p:sp>
      <p:sp>
        <p:nvSpPr>
          <p:cNvPr id="4" name="Obdélník 3"/>
          <p:cNvSpPr/>
          <p:nvPr/>
        </p:nvSpPr>
        <p:spPr>
          <a:xfrm>
            <a:off x="2339752" y="188640"/>
            <a:ext cx="42367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Pedagogické vedení škol pohledem ředitelů</a:t>
            </a:r>
          </a:p>
        </p:txBody>
      </p:sp>
    </p:spTree>
    <p:extLst>
      <p:ext uri="{BB962C8B-B14F-4D97-AF65-F5344CB8AC3E}">
        <p14:creationId xmlns:p14="http://schemas.microsoft.com/office/powerpoint/2010/main" val="1792837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3320" y="836712"/>
            <a:ext cx="8229600" cy="777875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36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Vnější vztahy</a:t>
            </a:r>
            <a:endParaRPr lang="cs-CZ" sz="36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28801"/>
            <a:ext cx="8229600" cy="4497362"/>
          </a:xfrm>
        </p:spPr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dirty="0" smtClean="0"/>
              <a:t>Vliv umístění školy (ne na intenzitu, ale na kvalitu)</a:t>
            </a:r>
          </a:p>
          <a:p>
            <a:pPr indent="127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… </a:t>
            </a:r>
            <a:r>
              <a:rPr lang="cs-CZ" sz="26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ale jakýmsi způsobem tu školu otevřít a ukázat jim, jak ta škola funguje, a jednat s nimi slušně, protože ten rodič to v podstatě vycítí… nestavět se k němu z pozice „já jsem tady ten ředitel a já rozhoduji“, ale </a:t>
            </a:r>
            <a:r>
              <a:rPr lang="cs-CZ" sz="26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berete ho jako partnera</a:t>
            </a:r>
            <a:r>
              <a:rPr lang="cs-CZ" sz="26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 Ale já mám trochu zkreslenou situaci, protože </a:t>
            </a:r>
            <a:r>
              <a:rPr lang="cs-CZ" sz="26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já jsem z vesnice </a:t>
            </a:r>
            <a:r>
              <a:rPr lang="cs-CZ" sz="26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 tam o sobě každý všechno ví. </a:t>
            </a:r>
            <a:endParaRPr lang="cs-CZ" sz="26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dirty="0" smtClean="0"/>
              <a:t>Otevřenost škol, aktivity pro rodiče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dirty="0" smtClean="0"/>
              <a:t>Respekt k rodičům versus pochybnosti (péče o žáky se SVP)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 smtClean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dirty="0" smtClean="0"/>
              <a:t>Rozumí zřizovatel škole?</a:t>
            </a:r>
          </a:p>
          <a:p>
            <a:pPr indent="127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4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Oni /</a:t>
            </a:r>
            <a:r>
              <a:rPr lang="cs-CZ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zřizovatel</a:t>
            </a:r>
            <a:r>
              <a:rPr lang="cs-CZ" sz="24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/ si váží toho, že mají kvalitní školu, ví, že ji mají kvalitní, nicméně </a:t>
            </a:r>
            <a:r>
              <a:rPr lang="cs-CZ" sz="24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té problematice toho školství nerozumí</a:t>
            </a:r>
            <a:r>
              <a:rPr lang="cs-CZ" sz="24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co si budeme povídat. A mají pocit ale, že rozumí. Takže z toho pak vznikají takové situace, že my si myslíme, že nám mluví do něčeho, do čeho by neměli, a oni mají pocit, že by mohli.  Oni třeba neznají legislativu a tlačí nás k něčemu, chtějí, aby to tak bylo. Třeba kapacita školních družin, teď momentálně… </a:t>
            </a:r>
            <a:endParaRPr lang="cs-CZ" sz="24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2339752" y="188640"/>
            <a:ext cx="42367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Pedagogické vedení škol pohledem ředitelů</a:t>
            </a:r>
          </a:p>
        </p:txBody>
      </p:sp>
    </p:spTree>
    <p:extLst>
      <p:ext uri="{BB962C8B-B14F-4D97-AF65-F5344CB8AC3E}">
        <p14:creationId xmlns:p14="http://schemas.microsoft.com/office/powerpoint/2010/main" val="4182554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229600" cy="706437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36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Dobré sociální klima – priorita každé školy</a:t>
            </a:r>
            <a:endParaRPr lang="cs-CZ" sz="36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28799"/>
            <a:ext cx="8229600" cy="4497363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sz="2000" dirty="0" smtClean="0"/>
              <a:t>Snahy o demokracii a naslouchání, důvěra a bezpečí (týká se všech aktérů)</a:t>
            </a:r>
          </a:p>
          <a:p>
            <a:pPr indent="127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… a já si myslím, ještě k tomu klimatu, že ty děti nesmějí mít pocit strachu. .. musí vědět, že je lepší přijít a přiznat se, když něco vyvedou, než aby zatloukali, protože vědí, že přijde nějaká těžká represe. </a:t>
            </a:r>
            <a:endParaRPr lang="cs-CZ" sz="2000" dirty="0" smtClean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sz="2000" dirty="0" smtClean="0"/>
              <a:t>Zásady a pravidla – jak nastavit?</a:t>
            </a:r>
          </a:p>
          <a:p>
            <a:pPr indent="127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No to dítě má svou stránku, kde se zaznamenává zapomínání a prohřešky chování. …odpouštíme 5x zapomínání, 5x nějaký zápis chování. Zase to nebude nikdy úplně spravedlivé, protože je učitel, který ho napomene třikrát a pak řekne: „A po čtvrté ti to tam zapíšu,“ pak je někdo, kdo zapíše vše.</a:t>
            </a:r>
            <a:endParaRPr lang="cs-CZ" sz="2000" dirty="0" smtClean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sz="2000" dirty="0" smtClean="0"/>
              <a:t>Rozdíly v ambicích a aktivitě učitelů  – vliv na vztahy?  Ředitel jako </a:t>
            </a:r>
            <a:r>
              <a:rPr lang="cs-CZ" sz="2000" dirty="0" err="1" smtClean="0"/>
              <a:t>mediátor</a:t>
            </a:r>
            <a:r>
              <a:rPr lang="cs-CZ" sz="2000" dirty="0" smtClean="0"/>
              <a:t> vztahů.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sz="2000" dirty="0" smtClean="0"/>
              <a:t>Rituály, tradice, společné výjezdy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sz="2000" dirty="0" smtClean="0"/>
              <a:t>Aktivní zapojování žáků do chodu školy a péči o prostředí</a:t>
            </a:r>
          </a:p>
        </p:txBody>
      </p:sp>
      <p:sp>
        <p:nvSpPr>
          <p:cNvPr id="4" name="Obdélník 3"/>
          <p:cNvSpPr/>
          <p:nvPr/>
        </p:nvSpPr>
        <p:spPr>
          <a:xfrm>
            <a:off x="2339752" y="188640"/>
            <a:ext cx="42367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Pedagogické vedení škol pohledem ředitelů</a:t>
            </a:r>
          </a:p>
        </p:txBody>
      </p:sp>
    </p:spTree>
    <p:extLst>
      <p:ext uri="{BB962C8B-B14F-4D97-AF65-F5344CB8AC3E}">
        <p14:creationId xmlns:p14="http://schemas.microsoft.com/office/powerpoint/2010/main" val="294889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576287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36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Fyzické prostředí škol</a:t>
            </a:r>
            <a:endParaRPr lang="cs-CZ" sz="36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4824883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sz="2400" dirty="0" smtClean="0"/>
              <a:t>Dobře vybavené školy (projekty), ale obavy o budoucnost</a:t>
            </a:r>
          </a:p>
          <a:p>
            <a:pPr indent="127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Jak to bude do budoucna, … my jsme si pořídili ty věci, </a:t>
            </a:r>
            <a:r>
              <a:rPr lang="cs-CZ" sz="2000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interaktivky</a:t>
            </a:r>
            <a:r>
              <a:rPr lang="cs-CZ" sz="2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tablety, počítače a tak dále. … a v okamžiku, kdy nám odejdou, zastarají … Už teď do těch oprav cpeme šílené peníze, narostly nám výdaje za elektriku a tak dále, opravy, revize, jedna lampa do </a:t>
            </a:r>
            <a:r>
              <a:rPr lang="cs-CZ" sz="2000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interaktivky</a:t>
            </a:r>
            <a:r>
              <a:rPr lang="cs-CZ" sz="2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jedenáct tisíc, že jo. </a:t>
            </a:r>
            <a:r>
              <a:rPr lang="cs-CZ" sz="20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Takže by mě zajímalo, jestli vůbec někdo nad tímhle přemýšlí, kde na to ty školy vezmou potom. </a:t>
            </a:r>
            <a:endParaRPr lang="cs-CZ" sz="2000" b="1" dirty="0" smtClean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sz="2000" dirty="0" smtClean="0"/>
              <a:t>„</a:t>
            </a:r>
            <a:r>
              <a:rPr lang="cs-CZ" sz="2400" dirty="0" smtClean="0"/>
              <a:t>Noční můra“ investičních projektů</a:t>
            </a:r>
          </a:p>
          <a:p>
            <a:pPr indent="127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Měli jsme tam do fyziky nějaký pojistky nebo něco, já už nevím přesně, co to bylo. Dvoukorunová  záležitost jedna a ona si stoupla a počítala, jestli jich je sto. ….když tam </a:t>
            </a:r>
            <a:r>
              <a:rPr lang="cs-CZ" sz="2000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děcka</a:t>
            </a:r>
            <a:r>
              <a:rPr lang="cs-CZ" sz="2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strhly loga, další problém, tak jsme to tam zase zpátky lepili před </a:t>
            </a:r>
            <a:r>
              <a:rPr lang="cs-CZ" sz="2000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nima</a:t>
            </a:r>
            <a:r>
              <a:rPr lang="cs-CZ" sz="2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jo… Ale to jsou ty věci, co člověka sráží dolů, jo. Místo aby řekli: „Tady jste něco udělali, trošku to vypadá,“ </a:t>
            </a:r>
            <a:r>
              <a:rPr lang="cs-CZ" sz="20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ale je nezajímá, jestli to ty </a:t>
            </a:r>
            <a:r>
              <a:rPr lang="cs-CZ" sz="20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děcka</a:t>
            </a:r>
            <a:r>
              <a:rPr lang="cs-CZ" sz="20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používají…</a:t>
            </a:r>
          </a:p>
          <a:p>
            <a:pPr marL="0" indent="1270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sz="2400" dirty="0" smtClean="0"/>
              <a:t>   Ředitel jako „</a:t>
            </a:r>
            <a:r>
              <a:rPr lang="cs-CZ" sz="2400" dirty="0" err="1" smtClean="0"/>
              <a:t>stavař</a:t>
            </a:r>
            <a:r>
              <a:rPr lang="cs-CZ" sz="2400" dirty="0" smtClean="0"/>
              <a:t>“ –  chybějící podpora zvnějšku</a:t>
            </a:r>
          </a:p>
          <a:p>
            <a:pPr indent="127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sz="2000" dirty="0"/>
          </a:p>
        </p:txBody>
      </p:sp>
      <p:sp>
        <p:nvSpPr>
          <p:cNvPr id="4" name="Obdélník 3"/>
          <p:cNvSpPr/>
          <p:nvPr/>
        </p:nvSpPr>
        <p:spPr>
          <a:xfrm>
            <a:off x="2339752" y="188640"/>
            <a:ext cx="42367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Pedagogické vedení škol pohledem ředitelů</a:t>
            </a:r>
          </a:p>
        </p:txBody>
      </p:sp>
    </p:spTree>
    <p:extLst>
      <p:ext uri="{BB962C8B-B14F-4D97-AF65-F5344CB8AC3E}">
        <p14:creationId xmlns:p14="http://schemas.microsoft.com/office/powerpoint/2010/main" val="1491896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052736"/>
            <a:ext cx="8569325" cy="4536504"/>
          </a:xfrm>
        </p:spPr>
        <p:txBody>
          <a:bodyPr rtlCol="0">
            <a:normAutofit lnSpcReduction="10000"/>
          </a:bodyPr>
          <a:lstStyle/>
          <a:p>
            <a:pPr marL="0" indent="0" algn="ctr" eaLnBrk="1" fontAlgn="auto" hangingPunct="1">
              <a:spcAft>
                <a:spcPts val="0"/>
              </a:spcAft>
              <a:buClr>
                <a:schemeClr val="accent1"/>
              </a:buClr>
              <a:buSzPct val="100000"/>
              <a:defRPr/>
            </a:pPr>
            <a:r>
              <a:rPr lang="cs-CZ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Pedagogické vedení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Ø"/>
              <a:defRPr/>
            </a:pPr>
            <a:endParaRPr lang="cs-CZ" sz="2800" dirty="0"/>
          </a:p>
          <a:p>
            <a:pPr marL="0" indent="0" eaLnBrk="1" fontAlgn="auto" hangingPunct="1"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Ø"/>
              <a:defRPr/>
            </a:pPr>
            <a:r>
              <a:rPr lang="cs-CZ" sz="2800" dirty="0" smtClean="0"/>
              <a:t>   Primární zřetel na učení žáků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Ø"/>
              <a:defRPr/>
            </a:pPr>
            <a:endParaRPr lang="cs-CZ" sz="2800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Ø"/>
              <a:defRPr/>
            </a:pPr>
            <a:r>
              <a:rPr lang="cs-CZ" sz="2800" dirty="0" smtClean="0"/>
              <a:t>    Aktivity učitelů, které učení žáků podporují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Ø"/>
              <a:defRPr/>
            </a:pPr>
            <a:endParaRPr lang="cs-CZ" sz="2800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Ø"/>
              <a:defRPr/>
            </a:pPr>
            <a:r>
              <a:rPr lang="cs-CZ" sz="2800" dirty="0" smtClean="0"/>
              <a:t>    Pedagogické vedení vykonává ředitel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Ø"/>
              <a:defRPr/>
            </a:pPr>
            <a:endParaRPr lang="cs-CZ" sz="2800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Ø"/>
              <a:defRPr/>
            </a:pPr>
            <a:r>
              <a:rPr lang="cs-CZ" sz="2800" dirty="0" smtClean="0"/>
              <a:t>    Ideál vedení jako fenomén rozprostřený napříč školou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defRPr/>
            </a:pPr>
            <a:endParaRPr lang="cs-CZ" sz="3600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defRPr/>
            </a:pPr>
            <a:endParaRPr lang="cs-CZ" sz="3600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defRPr/>
            </a:pPr>
            <a:endParaRPr lang="cs-CZ" sz="3600" dirty="0" smtClean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>
              <a:defRPr/>
            </a:pPr>
            <a:r>
              <a:rPr lang="cs-CZ" dirty="0"/>
              <a:t>Pedagogické vedení škol pohledem </a:t>
            </a:r>
            <a:r>
              <a:rPr lang="cs-CZ" dirty="0" smtClean="0"/>
              <a:t>ředitelů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9865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1124744"/>
            <a:ext cx="8229600" cy="706437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4. Rozvoj vzdělávacího programu</a:t>
            </a:r>
            <a:endParaRPr lang="cs-CZ" sz="3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1747" name="Zástupný symbol pro obsah 2"/>
          <p:cNvSpPr>
            <a:spLocks noGrp="1"/>
          </p:cNvSpPr>
          <p:nvPr>
            <p:ph idx="1"/>
          </p:nvPr>
        </p:nvSpPr>
        <p:spPr>
          <a:xfrm>
            <a:off x="457200" y="2205038"/>
            <a:ext cx="8229600" cy="3921125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cs-CZ" altLang="cs-CZ" dirty="0" smtClean="0"/>
              <a:t>Zajišťování rovnováhy ve školních vzdělávacích programech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altLang="cs-CZ" dirty="0" smtClean="0"/>
              <a:t>Výsledky žáků – orientace na dynamiku vývoje ve vlastní škole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altLang="cs-CZ" dirty="0" smtClean="0"/>
              <a:t>Heterogenní prostředí</a:t>
            </a:r>
          </a:p>
          <a:p>
            <a:pPr eaLnBrk="1" hangingPunct="1">
              <a:buFont typeface="Arial" charset="0"/>
              <a:buNone/>
            </a:pPr>
            <a:endParaRPr lang="cs-CZ" altLang="cs-CZ" dirty="0" smtClean="0"/>
          </a:p>
        </p:txBody>
      </p:sp>
      <p:sp>
        <p:nvSpPr>
          <p:cNvPr id="4" name="Obdélník 3"/>
          <p:cNvSpPr/>
          <p:nvPr/>
        </p:nvSpPr>
        <p:spPr>
          <a:xfrm>
            <a:off x="2339752" y="188640"/>
            <a:ext cx="42367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Pedagogické vedení škol pohledem ředitelů</a:t>
            </a:r>
          </a:p>
        </p:txBody>
      </p:sp>
    </p:spTree>
    <p:extLst>
      <p:ext uri="{BB962C8B-B14F-4D97-AF65-F5344CB8AC3E}">
        <p14:creationId xmlns:p14="http://schemas.microsoft.com/office/powerpoint/2010/main" val="723506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850900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32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Zajišťování rovnováhy ve školních vzdělávacích programech</a:t>
            </a:r>
            <a:endParaRPr lang="cs-CZ" sz="32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dirty="0" smtClean="0"/>
              <a:t>Zužuje se prostor pro profilaci školy</a:t>
            </a:r>
          </a:p>
          <a:p>
            <a:pPr indent="127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2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Ale co mně osobně vadí, že vždycky někdo vymyslí něco navíc a dejte to tam, tu mediální výchovu, tu hodinu tělocviku navíc … kam, </a:t>
            </a:r>
            <a:r>
              <a:rPr lang="cs-CZ" sz="2200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kam</a:t>
            </a:r>
            <a:r>
              <a:rPr lang="cs-CZ" sz="22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cs-CZ" sz="2200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kam</a:t>
            </a:r>
            <a:r>
              <a:rPr lang="cs-CZ" sz="22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to narvat? </a:t>
            </a:r>
            <a:r>
              <a:rPr lang="cs-CZ" sz="22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Protože si myslím, že za chvilku budeme učit všechno možné, jenom ne ten základ</a:t>
            </a:r>
            <a:r>
              <a:rPr lang="cs-CZ" sz="22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 </a:t>
            </a:r>
            <a:endParaRPr lang="cs-CZ" dirty="0" smtClean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dirty="0" smtClean="0"/>
              <a:t>Co má žák vlastně umět? (propojení se SŠ)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dirty="0" smtClean="0"/>
              <a:t>Nové předměty a dělené hodiny – nároky na organizační práci (zajistit učitele a </a:t>
            </a:r>
            <a:r>
              <a:rPr lang="cs-CZ" dirty="0" err="1" smtClean="0"/>
              <a:t>aprobovanost</a:t>
            </a:r>
            <a:r>
              <a:rPr lang="cs-CZ" dirty="0" smtClean="0"/>
              <a:t>)</a:t>
            </a:r>
          </a:p>
          <a:p>
            <a:pPr indent="127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1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…protože jestli mám dyslektika </a:t>
            </a:r>
            <a:r>
              <a:rPr lang="cs-CZ" sz="2100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čtyřkaře</a:t>
            </a:r>
            <a:r>
              <a:rPr lang="cs-CZ" sz="21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cs-CZ" sz="2100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kterej</a:t>
            </a:r>
            <a:r>
              <a:rPr lang="cs-CZ" sz="21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se sotva umí podepsat česky, tak chtít po něm druhý cizí jazyk je nesmysl a ta klička tam, že tyhle děti nemusí, ale že mohou mít … </a:t>
            </a:r>
            <a:r>
              <a:rPr lang="cs-CZ" sz="21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ale kdo je bude učit</a:t>
            </a:r>
            <a:r>
              <a:rPr lang="cs-CZ" sz="21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? Jestliže jsou tam dva, tak jako nemůžete vyčlenit kantora, který vám je bude učit, i kdyby nakrásně z </a:t>
            </a:r>
            <a:r>
              <a:rPr lang="cs-CZ" sz="2100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tý</a:t>
            </a:r>
            <a:r>
              <a:rPr lang="cs-CZ" sz="21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poradny měli pozlacený papíry, to prostě nejde.</a:t>
            </a:r>
            <a:endParaRPr lang="cs-CZ" sz="21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339752" y="188640"/>
            <a:ext cx="42367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Pedagogické vedení škol pohledem ředitelů</a:t>
            </a:r>
          </a:p>
        </p:txBody>
      </p:sp>
    </p:spTree>
    <p:extLst>
      <p:ext uri="{BB962C8B-B14F-4D97-AF65-F5344CB8AC3E}">
        <p14:creationId xmlns:p14="http://schemas.microsoft.com/office/powerpoint/2010/main" val="3332387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980728"/>
            <a:ext cx="8229600" cy="8509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32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Výsledky žáků – orientace na dynamiku vývoje ve vlastní škole</a:t>
            </a:r>
            <a:endParaRPr lang="cs-CZ" sz="32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032795"/>
          </a:xfrm>
        </p:spPr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dirty="0" smtClean="0"/>
              <a:t>Testování poskytované externími subjekty – objektivní?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dirty="0" smtClean="0"/>
              <a:t>Chybí propojení s požadavky na SŠ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 smtClean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dirty="0" smtClean="0"/>
              <a:t>Hodnocení žáků –  obtíže ve slaďování</a:t>
            </a:r>
          </a:p>
          <a:p>
            <a:pPr indent="127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Já jsem zjistil na pohovorech,, že </a:t>
            </a:r>
            <a:r>
              <a:rPr lang="cs-CZ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každý známkuje jinak.</a:t>
            </a:r>
            <a:r>
              <a:rPr lang="cs-CZ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Jeden dovoluje opakovat, opravit si písemku. Některý jenom malé písemky, ne velkou písemku. Paní učitelka v tělocviku známkuje, jak skok na lyžích, ona škrtá jedničky a pětky, a já říkám: „Co to je?“ </a:t>
            </a:r>
            <a:endParaRPr lang="cs-CZ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 smtClean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dirty="0" smtClean="0"/>
              <a:t>Individuální podpora rizikovým žákům</a:t>
            </a:r>
          </a:p>
          <a:p>
            <a:pPr indent="127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My třeba řešíme, tomu </a:t>
            </a:r>
            <a:r>
              <a:rPr lang="cs-CZ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Pepíkovi</a:t>
            </a:r>
            <a:r>
              <a:rPr lang="cs-CZ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to prostě nejde, proč mu to nejde, co bychom udělali, jo. …</a:t>
            </a:r>
            <a:endParaRPr lang="cs-CZ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 smtClean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339752" y="188640"/>
            <a:ext cx="42367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Pedagogické vedení škol pohledem ředitelů</a:t>
            </a:r>
          </a:p>
        </p:txBody>
      </p:sp>
    </p:spTree>
    <p:extLst>
      <p:ext uri="{BB962C8B-B14F-4D97-AF65-F5344CB8AC3E}">
        <p14:creationId xmlns:p14="http://schemas.microsoft.com/office/powerpoint/2010/main" val="36500161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908720"/>
            <a:ext cx="8229600" cy="706437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36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Heterogenní prostředí</a:t>
            </a:r>
            <a:endParaRPr lang="cs-CZ" sz="36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00807"/>
            <a:ext cx="8229600" cy="4425355"/>
          </a:xfrm>
        </p:spPr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dirty="0" smtClean="0"/>
              <a:t>Inkluze jako palčivé téma (chybí jasné informace). Komu vlastně prospívá?</a:t>
            </a:r>
          </a:p>
          <a:p>
            <a:pPr indent="127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Na druhém stupni je </a:t>
            </a:r>
            <a:r>
              <a:rPr lang="cs-CZ" sz="2000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tenhleten</a:t>
            </a:r>
            <a:r>
              <a:rPr lang="cs-CZ" sz="2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model (</a:t>
            </a:r>
            <a:r>
              <a:rPr lang="cs-CZ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inkluze</a:t>
            </a:r>
            <a:r>
              <a:rPr lang="cs-CZ" sz="2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) </a:t>
            </a:r>
            <a:r>
              <a:rPr lang="cs-CZ" sz="20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prostě nefunkční</a:t>
            </a:r>
            <a:r>
              <a:rPr lang="cs-CZ" sz="2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 První stupeň jako super, máme hodně těch dětí integrovaných s IVP …. Nejtěžší je se vždycky rozhodnout, do které třídy to dítě dáme, …prostě vybalancovat, kdo to zvládne a co je hodně těžké, </a:t>
            </a:r>
            <a:r>
              <a:rPr lang="cs-CZ" sz="20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najít asistenta pedagoga tak, aby byl opravdu kvalitní</a:t>
            </a:r>
            <a:endParaRPr lang="cs-CZ" sz="20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dirty="0" smtClean="0"/>
              <a:t>Nároky na organizační práci – dělení hodin, (ne)kvalitní asistenti, specialisté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dirty="0" smtClean="0"/>
              <a:t>Podpora učitelům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dirty="0" smtClean="0"/>
              <a:t>Práce s informacemi o žácích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339752" y="188640"/>
            <a:ext cx="42367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Pedagogické vedení škol pohledem ředitelů</a:t>
            </a:r>
          </a:p>
        </p:txBody>
      </p:sp>
    </p:spTree>
    <p:extLst>
      <p:ext uri="{BB962C8B-B14F-4D97-AF65-F5344CB8AC3E}">
        <p14:creationId xmlns:p14="http://schemas.microsoft.com/office/powerpoint/2010/main" val="11472758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777875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 ještě diskuse naznačily?</a:t>
            </a:r>
            <a:endParaRPr lang="cs-CZ" sz="3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320827"/>
          </a:xfrm>
        </p:spPr>
        <p:txBody>
          <a:bodyPr rtlCol="0">
            <a:normAutofit fontScale="77500" lnSpcReduction="20000"/>
          </a:bodyPr>
          <a:lstStyle/>
          <a:p>
            <a:pPr marL="0" indent="1270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b="1" dirty="0" smtClean="0"/>
              <a:t>   Nenaučitelné dovednosti ředitelů? </a:t>
            </a:r>
          </a:p>
          <a:p>
            <a:pPr marL="0" indent="127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6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„</a:t>
            </a:r>
            <a:r>
              <a:rPr lang="cs-CZ" sz="2600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Polyfunkčnost</a:t>
            </a:r>
            <a:r>
              <a:rPr lang="cs-CZ" sz="26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“, rozhodování na základě intuice, umění riskovat, sebedůvěra, nadšení, autorita a respekt, mediace vztahů, rovnováha v osobním a pracovním životě</a:t>
            </a:r>
          </a:p>
          <a:p>
            <a:pPr marL="0" indent="1270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cs-CZ" sz="26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b="1" dirty="0" smtClean="0"/>
              <a:t>Vzdělávací potřeby ředitelů (obsahy i formy)</a:t>
            </a:r>
          </a:p>
          <a:p>
            <a:pPr marL="0" indent="127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4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Právo a novinky ve školství, inkluze, práce s konkrétní změnou, reflexe práce s týmem, individuální konzultace na vyžádání, sdílení mezi řediteli</a:t>
            </a:r>
          </a:p>
          <a:p>
            <a:pPr marL="0" indent="127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sz="24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1270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b="1" dirty="0" smtClean="0"/>
              <a:t>  Podpora nastavením vnějších podmínek</a:t>
            </a:r>
          </a:p>
          <a:p>
            <a:pPr marL="0" indent="127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6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Stabilita a klid na práci, flexibilní a odpovědné poradenství, odborná podpora na krajích a obcích, včasné a přesné informace a metodická podpora, porady ředitelů v regionu, užiteční specialisté přímo do škol, asistenti a studenti na praxi.</a:t>
            </a:r>
          </a:p>
          <a:p>
            <a:pPr marL="0" indent="127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b="1" dirty="0"/>
          </a:p>
        </p:txBody>
      </p:sp>
      <p:sp>
        <p:nvSpPr>
          <p:cNvPr id="4" name="Obdélník 3"/>
          <p:cNvSpPr/>
          <p:nvPr/>
        </p:nvSpPr>
        <p:spPr>
          <a:xfrm>
            <a:off x="2339752" y="188640"/>
            <a:ext cx="42367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Pedagogické vedení škol pohledem ředitelů</a:t>
            </a:r>
          </a:p>
        </p:txBody>
      </p:sp>
    </p:spTree>
    <p:extLst>
      <p:ext uri="{BB962C8B-B14F-4D97-AF65-F5344CB8AC3E}">
        <p14:creationId xmlns:p14="http://schemas.microsoft.com/office/powerpoint/2010/main" val="2245535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773238"/>
            <a:ext cx="8569325" cy="4751387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Clr>
                <a:schemeClr val="tx2"/>
              </a:buClr>
              <a:buSzPct val="90000"/>
              <a:buFont typeface="Wingdings" pitchFamily="2" charset="2"/>
              <a:buChar char="Ø"/>
            </a:pPr>
            <a:r>
              <a:rPr lang="cs-CZ" altLang="cs-CZ" dirty="0" smtClean="0"/>
              <a:t>Vývojová perspektiva</a:t>
            </a:r>
          </a:p>
          <a:p>
            <a:pPr eaLnBrk="1" hangingPunct="1">
              <a:lnSpc>
                <a:spcPct val="150000"/>
              </a:lnSpc>
              <a:buClr>
                <a:schemeClr val="tx2"/>
              </a:buClr>
              <a:buSzPct val="90000"/>
              <a:buFont typeface="Wingdings" pitchFamily="2" charset="2"/>
              <a:buChar char="Ø"/>
            </a:pPr>
            <a:r>
              <a:rPr lang="cs-CZ" altLang="cs-CZ" dirty="0" smtClean="0"/>
              <a:t>Specifika podpory podle úplnosti/neúplnosti škol</a:t>
            </a:r>
          </a:p>
          <a:p>
            <a:pPr eaLnBrk="1" hangingPunct="1">
              <a:lnSpc>
                <a:spcPct val="150000"/>
              </a:lnSpc>
              <a:buClr>
                <a:schemeClr val="tx2"/>
              </a:buClr>
              <a:buSzPct val="90000"/>
              <a:buFont typeface="Wingdings" pitchFamily="2" charset="2"/>
              <a:buChar char="Ø"/>
            </a:pPr>
            <a:r>
              <a:rPr lang="cs-CZ" altLang="cs-CZ" dirty="0" smtClean="0"/>
              <a:t>Rozumí ředitelé kontextu?</a:t>
            </a:r>
          </a:p>
          <a:p>
            <a:pPr eaLnBrk="1" hangingPunct="1">
              <a:lnSpc>
                <a:spcPct val="150000"/>
              </a:lnSpc>
              <a:buClr>
                <a:schemeClr val="tx2"/>
              </a:buClr>
              <a:buSzPct val="90000"/>
              <a:buFont typeface="Wingdings" pitchFamily="2" charset="2"/>
              <a:buChar char="Ø"/>
            </a:pPr>
            <a:r>
              <a:rPr lang="cs-CZ" altLang="cs-CZ" dirty="0" smtClean="0"/>
              <a:t>Problém reflexe vlastních potřeb 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340768"/>
            <a:ext cx="8229600" cy="350912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Některé implikace</a:t>
            </a:r>
            <a:endParaRPr lang="cs-CZ" sz="4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2339752" y="188640"/>
            <a:ext cx="42367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Pedagogické vedení škol pohledem ředitelů</a:t>
            </a:r>
          </a:p>
        </p:txBody>
      </p:sp>
    </p:spTree>
    <p:extLst>
      <p:ext uri="{BB962C8B-B14F-4D97-AF65-F5344CB8AC3E}">
        <p14:creationId xmlns:p14="http://schemas.microsoft.com/office/powerpoint/2010/main" val="250418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1"/>
          </p:nvPr>
        </p:nvSpPr>
        <p:spPr>
          <a:xfrm>
            <a:off x="395536" y="4149080"/>
            <a:ext cx="7915217" cy="576684"/>
          </a:xfrm>
        </p:spPr>
        <p:txBody>
          <a:bodyPr/>
          <a:lstStyle/>
          <a:p>
            <a:r>
              <a:rPr lang="cs-CZ" dirty="0" smtClean="0"/>
              <a:t>Bohumíra Lazarová, Milan </a:t>
            </a:r>
            <a:r>
              <a:rPr lang="cs-CZ" dirty="0" err="1" smtClean="0"/>
              <a:t>Pol</a:t>
            </a:r>
            <a:r>
              <a:rPr lang="cs-CZ" dirty="0" smtClean="0"/>
              <a:t>, Martin Sedláček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2"/>
          </p:nvPr>
        </p:nvSpPr>
        <p:spPr>
          <a:xfrm>
            <a:off x="539552" y="4869160"/>
            <a:ext cx="7843209" cy="1008112"/>
          </a:xfrm>
        </p:spPr>
        <p:txBody>
          <a:bodyPr/>
          <a:lstStyle/>
          <a:p>
            <a:pPr algn="ctr"/>
            <a:r>
              <a:rPr lang="cs-CZ" dirty="0" smtClean="0"/>
              <a:t>Ústav pedagogických věd FF MU, Arna Nováka 1, 602 00 Brno</a:t>
            </a:r>
          </a:p>
          <a:p>
            <a:pPr algn="ctr"/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www.phil.muni.cz/wupv</a:t>
            </a:r>
          </a:p>
          <a:p>
            <a:pPr algn="ctr"/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lazarova@phil.muni.cz, pol@phil.muni.cz, msedlace@phil.muni.cz</a:t>
            </a:r>
          </a:p>
        </p:txBody>
      </p:sp>
    </p:spTree>
    <p:extLst>
      <p:ext uri="{BB962C8B-B14F-4D97-AF65-F5344CB8AC3E}">
        <p14:creationId xmlns:p14="http://schemas.microsoft.com/office/powerpoint/2010/main" val="1179350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57200" y="1268760"/>
            <a:ext cx="8229600" cy="3816424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Výsledky dotazníkového šetření</a:t>
            </a:r>
            <a:endParaRPr lang="cs-CZ" sz="4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2411760" y="297223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Pedagogické vedení škol pohledem </a:t>
            </a:r>
            <a:r>
              <a:rPr lang="cs-CZ" dirty="0" smtClean="0">
                <a:solidFill>
                  <a:schemeClr val="bg1"/>
                </a:solidFill>
              </a:rPr>
              <a:t>ředitelů</a:t>
            </a: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26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916832"/>
            <a:ext cx="8569325" cy="3960440"/>
          </a:xfrm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Ø"/>
              <a:defRPr/>
            </a:pPr>
            <a:r>
              <a:rPr lang="cs-CZ" sz="3600" dirty="0" smtClean="0"/>
              <a:t>Dotazník pro ředitele ZŠ</a:t>
            </a:r>
          </a:p>
          <a:p>
            <a:pPr eaLnBrk="1" fontAlgn="auto" hangingPunct="1"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Ø"/>
              <a:defRPr/>
            </a:pPr>
            <a:r>
              <a:rPr lang="cs-CZ" sz="3600" dirty="0" smtClean="0"/>
              <a:t>Reprezentativní vzorek pro ČR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1"/>
              </a:buClr>
              <a:buSzPct val="100000"/>
              <a:defRPr/>
            </a:pPr>
            <a:endParaRPr lang="cs-CZ" sz="3600" dirty="0"/>
          </a:p>
          <a:p>
            <a:pPr eaLnBrk="1" fontAlgn="auto" hangingPunct="1"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Ø"/>
              <a:defRPr/>
            </a:pPr>
            <a:r>
              <a:rPr lang="cs-CZ" sz="3600" dirty="0" smtClean="0"/>
              <a:t>Výběr vzorku a sběr dat - ČŠI</a:t>
            </a:r>
            <a:endParaRPr lang="cs-CZ" sz="3600" dirty="0"/>
          </a:p>
          <a:p>
            <a:pPr eaLnBrk="1" fontAlgn="auto" hangingPunct="1"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Ø"/>
              <a:defRPr/>
            </a:pPr>
            <a:r>
              <a:rPr lang="cs-CZ" sz="3600" dirty="0" smtClean="0"/>
              <a:t>Výroky reprezentující činnosti pedagogického vedení školy</a:t>
            </a:r>
          </a:p>
          <a:p>
            <a:pPr eaLnBrk="1" fontAlgn="auto" hangingPunct="1"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Ø"/>
              <a:defRPr/>
            </a:pPr>
            <a:endParaRPr lang="cs-CZ" sz="3600" dirty="0" smtClean="0"/>
          </a:p>
          <a:p>
            <a:pPr eaLnBrk="1" fontAlgn="auto" hangingPunct="1"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Ø"/>
              <a:defRPr/>
            </a:pPr>
            <a:r>
              <a:rPr lang="cs-CZ" sz="3600" dirty="0" smtClean="0"/>
              <a:t>Hodnocení vlastní aktivity</a:t>
            </a:r>
          </a:p>
          <a:p>
            <a:pPr eaLnBrk="1" fontAlgn="auto" hangingPunct="1"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Ø"/>
              <a:defRPr/>
            </a:pPr>
            <a:r>
              <a:rPr lang="cs-CZ" sz="3600" dirty="0" smtClean="0"/>
              <a:t>Subjektivně vnímaná úspěšnost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r>
              <a:rPr lang="cs-CZ" dirty="0"/>
              <a:t>Pedagogické vedení škol pohledem </a:t>
            </a:r>
            <a:r>
              <a:rPr lang="cs-CZ" dirty="0" smtClean="0"/>
              <a:t>ředitelů</a:t>
            </a:r>
            <a:endParaRPr lang="cs-CZ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467544" y="972479"/>
            <a:ext cx="792088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5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Postup</a:t>
            </a:r>
            <a:endParaRPr lang="en-US" sz="50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103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133600"/>
            <a:ext cx="8856662" cy="2807568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cs-CZ" altLang="cs-CZ" sz="2800" dirty="0" smtClean="0"/>
              <a:t>Určování směru školy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altLang="cs-CZ" sz="2800" dirty="0" smtClean="0"/>
              <a:t>Rozvoj lidí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altLang="cs-CZ" sz="2800" dirty="0" smtClean="0"/>
              <a:t>Budování prostředí příznivého pro učení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altLang="cs-CZ" sz="2800" dirty="0" smtClean="0"/>
              <a:t>Rozvoj vzdělávacího programu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836712"/>
            <a:ext cx="8229600" cy="864096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3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Hlavní kategorie pedagogického </a:t>
            </a:r>
            <a:r>
              <a:rPr lang="cs-CZ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vedení</a:t>
            </a:r>
            <a:endParaRPr lang="cs-CZ" sz="3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2267744" y="188640"/>
            <a:ext cx="42367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Pedagogické vedení škol pohledem ředitelů</a:t>
            </a:r>
          </a:p>
        </p:txBody>
      </p:sp>
    </p:spTree>
    <p:extLst>
      <p:ext uri="{BB962C8B-B14F-4D97-AF65-F5344CB8AC3E}">
        <p14:creationId xmlns:p14="http://schemas.microsoft.com/office/powerpoint/2010/main" val="2515501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916113"/>
            <a:ext cx="4038600" cy="4392612"/>
          </a:xfrm>
        </p:spPr>
        <p:txBody>
          <a:bodyPr rtlCol="0">
            <a:normAutofit fontScale="62500" lnSpcReduction="20000"/>
          </a:bodyPr>
          <a:lstStyle/>
          <a:p>
            <a:pPr marL="742950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3600" b="1" dirty="0" smtClean="0"/>
              <a:t>Sdílení vize</a:t>
            </a:r>
            <a:endParaRPr lang="cs-CZ" sz="3600" b="1" dirty="0"/>
          </a:p>
          <a:p>
            <a:pPr marL="742950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3600" b="1" dirty="0" smtClean="0"/>
              <a:t>Spolupráce </a:t>
            </a:r>
            <a:r>
              <a:rPr lang="cs-CZ" sz="3600" b="1" dirty="0"/>
              <a:t>s </a:t>
            </a:r>
            <a:r>
              <a:rPr lang="cs-CZ" sz="3600" b="1" dirty="0" smtClean="0"/>
              <a:t>rodiči</a:t>
            </a:r>
            <a:endParaRPr lang="cs-CZ" sz="3600" b="1" dirty="0"/>
          </a:p>
          <a:p>
            <a:pPr marL="742950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3600" b="1" dirty="0" smtClean="0"/>
              <a:t>Podpora </a:t>
            </a:r>
            <a:r>
              <a:rPr lang="cs-CZ" sz="3600" b="1" dirty="0"/>
              <a:t>profesního </a:t>
            </a:r>
            <a:r>
              <a:rPr lang="cs-CZ" sz="3600" b="1" dirty="0" smtClean="0"/>
              <a:t>rozvoje</a:t>
            </a:r>
          </a:p>
          <a:p>
            <a:pPr marL="742950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3600" b="1" dirty="0" smtClean="0"/>
              <a:t>Monitorování </a:t>
            </a:r>
            <a:r>
              <a:rPr lang="cs-CZ" sz="3600" b="1" dirty="0"/>
              <a:t>vzdělávacích výsledků </a:t>
            </a:r>
            <a:r>
              <a:rPr lang="cs-CZ" sz="3600" b="1" dirty="0" smtClean="0"/>
              <a:t>žáků</a:t>
            </a:r>
          </a:p>
          <a:p>
            <a:pPr marL="742950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3600" b="1" dirty="0" smtClean="0"/>
              <a:t>Zájem </a:t>
            </a:r>
            <a:r>
              <a:rPr lang="cs-CZ" sz="3600" b="1" dirty="0"/>
              <a:t>o </a:t>
            </a:r>
            <a:r>
              <a:rPr lang="cs-CZ" sz="3600" b="1" dirty="0" smtClean="0"/>
              <a:t>žáky</a:t>
            </a:r>
          </a:p>
          <a:p>
            <a:pPr marL="742950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3600" b="1" dirty="0" smtClean="0"/>
              <a:t>Rozvoj kurikula </a:t>
            </a:r>
          </a:p>
          <a:p>
            <a:pPr marL="742950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3600" b="1" dirty="0" smtClean="0"/>
              <a:t>Stimulující klima</a:t>
            </a:r>
          </a:p>
          <a:p>
            <a:pPr marL="742950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3600" b="1" dirty="0" smtClean="0"/>
              <a:t>Naplňování </a:t>
            </a:r>
            <a:r>
              <a:rPr lang="cs-CZ" sz="3600" b="1" dirty="0"/>
              <a:t>potřeb </a:t>
            </a:r>
            <a:r>
              <a:rPr lang="cs-CZ" sz="3600" b="1" dirty="0" smtClean="0"/>
              <a:t>učitelů</a:t>
            </a:r>
            <a:endParaRPr lang="cs-CZ" sz="3600" dirty="0" smtClean="0"/>
          </a:p>
        </p:txBody>
      </p:sp>
      <p:sp>
        <p:nvSpPr>
          <p:cNvPr id="2" name="Zástupný symbol pro obsah 1"/>
          <p:cNvSpPr>
            <a:spLocks noGrp="1"/>
          </p:cNvSpPr>
          <p:nvPr>
            <p:ph sz="half" idx="2"/>
          </p:nvPr>
        </p:nvSpPr>
        <p:spPr>
          <a:xfrm>
            <a:off x="4648200" y="1916113"/>
            <a:ext cx="4038600" cy="4210050"/>
          </a:xfrm>
        </p:spPr>
        <p:txBody>
          <a:bodyPr rtlCol="0">
            <a:normAutofit fontScale="62500" lnSpcReduction="200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dirty="0"/>
              <a:t>Hovořím s učiteli, aby </a:t>
            </a:r>
            <a:r>
              <a:rPr lang="cs-CZ" dirty="0" smtClean="0"/>
              <a:t>věděli, co </a:t>
            </a:r>
            <a:r>
              <a:rPr lang="cs-CZ" dirty="0"/>
              <a:t>od nich </a:t>
            </a:r>
            <a:r>
              <a:rPr lang="cs-CZ" dirty="0" smtClean="0"/>
              <a:t>očekávám.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dirty="0"/>
              <a:t>Vytvářím prostor pro </a:t>
            </a:r>
            <a:r>
              <a:rPr lang="cs-CZ" dirty="0" smtClean="0"/>
              <a:t>zapojení rodičů </a:t>
            </a:r>
            <a:r>
              <a:rPr lang="cs-CZ" dirty="0"/>
              <a:t>do života </a:t>
            </a:r>
            <a:r>
              <a:rPr lang="cs-CZ" dirty="0" smtClean="0"/>
              <a:t>školy.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dirty="0"/>
              <a:t>Podporuji, aby se </a:t>
            </a:r>
            <a:r>
              <a:rPr lang="cs-CZ" dirty="0" smtClean="0"/>
              <a:t>učitelé vzájemně </a:t>
            </a:r>
            <a:r>
              <a:rPr lang="cs-CZ" dirty="0"/>
              <a:t>navštěvovali v </a:t>
            </a:r>
            <a:r>
              <a:rPr lang="cs-CZ" dirty="0" smtClean="0"/>
              <a:t>hodinách a </a:t>
            </a:r>
            <a:r>
              <a:rPr lang="cs-CZ" dirty="0"/>
              <a:t>předávali si </a:t>
            </a:r>
            <a:r>
              <a:rPr lang="cs-CZ" dirty="0" smtClean="0"/>
              <a:t>zkušenosti.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dirty="0"/>
              <a:t>Analyzuji </a:t>
            </a:r>
            <a:r>
              <a:rPr lang="cs-CZ" dirty="0" smtClean="0"/>
              <a:t>výsledky srovnávacích </a:t>
            </a:r>
            <a:r>
              <a:rPr lang="cs-CZ" dirty="0"/>
              <a:t>testů </a:t>
            </a:r>
            <a:r>
              <a:rPr lang="cs-CZ" dirty="0" smtClean="0"/>
              <a:t>žáků.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pl-PL" dirty="0"/>
              <a:t>Mluvím s žáky o </a:t>
            </a:r>
            <a:r>
              <a:rPr lang="pl-PL" dirty="0" smtClean="0"/>
              <a:t>jejich </a:t>
            </a:r>
            <a:r>
              <a:rPr lang="cs-CZ" dirty="0" smtClean="0"/>
              <a:t>problémech </a:t>
            </a:r>
            <a:r>
              <a:rPr lang="cs-CZ" dirty="0"/>
              <a:t>ve </a:t>
            </a:r>
            <a:r>
              <a:rPr lang="cs-CZ" dirty="0" smtClean="0"/>
              <a:t>škole.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dirty="0"/>
              <a:t>Podílím se na </a:t>
            </a:r>
            <a:r>
              <a:rPr lang="cs-CZ" dirty="0" smtClean="0"/>
              <a:t>úpravách ŠVP.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pt-BR" dirty="0"/>
              <a:t>Zajímám se o </a:t>
            </a:r>
            <a:r>
              <a:rPr lang="cs-CZ" dirty="0" smtClean="0"/>
              <a:t>spokojenost učitelů.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dirty="0"/>
              <a:t>Pro učitele </a:t>
            </a:r>
            <a:r>
              <a:rPr lang="cs-CZ" dirty="0" smtClean="0"/>
              <a:t>mám otevřené dveře.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611560" y="1196752"/>
            <a:ext cx="8229600" cy="350912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Oblasti pedagogického  vedení</a:t>
            </a:r>
            <a:endParaRPr lang="cs-CZ" sz="3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2339752" y="188640"/>
            <a:ext cx="42367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Pedagogické vedení škol pohledem ředitelů</a:t>
            </a:r>
          </a:p>
        </p:txBody>
      </p:sp>
    </p:spTree>
    <p:extLst>
      <p:ext uri="{BB962C8B-B14F-4D97-AF65-F5344CB8AC3E}">
        <p14:creationId xmlns:p14="http://schemas.microsoft.com/office/powerpoint/2010/main" val="3067827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7351299"/>
              </p:ext>
            </p:extLst>
          </p:nvPr>
        </p:nvGraphicFramePr>
        <p:xfrm>
          <a:off x="611560" y="1556792"/>
          <a:ext cx="8064896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836712"/>
            <a:ext cx="8229600" cy="350912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Percipovaná intenzita práce</a:t>
            </a:r>
            <a:endParaRPr lang="cs-CZ" sz="3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2339752" y="188640"/>
            <a:ext cx="42367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Pedagogické vedení škol pohledem ředitelů</a:t>
            </a:r>
          </a:p>
        </p:txBody>
      </p:sp>
    </p:spTree>
    <p:extLst>
      <p:ext uri="{BB962C8B-B14F-4D97-AF65-F5344CB8AC3E}">
        <p14:creationId xmlns:p14="http://schemas.microsoft.com/office/powerpoint/2010/main" val="2648944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648072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Rozdíly v přístupech</a:t>
            </a:r>
            <a:endParaRPr lang="cs-CZ" sz="4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243" name="Zástupný symbol pro obsah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384377"/>
          </a:xfrm>
        </p:spPr>
        <p:txBody>
          <a:bodyPr/>
          <a:lstStyle/>
          <a:p>
            <a:pPr eaLnBrk="1" hangingPunct="1">
              <a:buClr>
                <a:srgbClr val="004080"/>
              </a:buClr>
              <a:buFont typeface="Wingdings" pitchFamily="2" charset="2"/>
              <a:buChar char="Ø"/>
            </a:pPr>
            <a:r>
              <a:rPr lang="cs-CZ" altLang="cs-CZ" dirty="0" smtClean="0"/>
              <a:t>Hlavní podíl mají individuální odlišnosti ředitelů (osobnostní charakteristiky, profesní   hodnoty apod.)</a:t>
            </a:r>
          </a:p>
          <a:p>
            <a:pPr eaLnBrk="1" hangingPunct="1">
              <a:buClr>
                <a:srgbClr val="004080"/>
              </a:buClr>
              <a:buFont typeface="Wingdings" pitchFamily="2" charset="2"/>
              <a:buChar char="Ø"/>
            </a:pPr>
            <a:endParaRPr lang="cs-CZ" altLang="cs-CZ" dirty="0" smtClean="0"/>
          </a:p>
          <a:p>
            <a:pPr eaLnBrk="1" hangingPunct="1">
              <a:buClr>
                <a:srgbClr val="004080"/>
              </a:buClr>
              <a:buFont typeface="Wingdings" pitchFamily="2" charset="2"/>
              <a:buChar char="Ø"/>
            </a:pPr>
            <a:r>
              <a:rPr lang="cs-CZ" altLang="cs-CZ" dirty="0" smtClean="0"/>
              <a:t>Pohlaví, délka praxe, organizační úplnost školy, velikost školy</a:t>
            </a:r>
          </a:p>
        </p:txBody>
      </p:sp>
      <p:sp>
        <p:nvSpPr>
          <p:cNvPr id="4" name="Obdélník 3"/>
          <p:cNvSpPr/>
          <p:nvPr/>
        </p:nvSpPr>
        <p:spPr>
          <a:xfrm>
            <a:off x="2339752" y="188640"/>
            <a:ext cx="42367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Pedagogické vedení škol pohledem ředitelů</a:t>
            </a:r>
          </a:p>
        </p:txBody>
      </p:sp>
    </p:spTree>
    <p:extLst>
      <p:ext uri="{BB962C8B-B14F-4D97-AF65-F5344CB8AC3E}">
        <p14:creationId xmlns:p14="http://schemas.microsoft.com/office/powerpoint/2010/main" val="2205258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česká školní inspekce šablona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5000" b="1" dirty="0"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PT prezentace ČŠI - vzor (2)" id="{58D6B30A-CA8E-4D9F-A069-018312819F3F}" vid="{BC3C9A63-A765-4694-B9CE-7B67BEE5F57E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092541B77DB294997A5D626E020E4E9" ma:contentTypeVersion="0" ma:contentTypeDescription="Vytvoří nový dokument" ma:contentTypeScope="" ma:versionID="f3828f1648b9702f90a34f36cce388e6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e5030a4fb49af6ac1945304746faa32a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614E9AB-0504-4D52-89C2-BB038957537E}">
  <ds:schemaRefs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www.w3.org/XML/1998/namespace"/>
    <ds:schemaRef ds:uri="http://purl.org/dc/dcmitype/"/>
    <ds:schemaRef ds:uri="http://purl.org/dc/elements/1.1/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0D5A98B1-5CE0-406F-9D2B-3F5C6E5BB07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B45BFDE-6DA5-40C7-97E2-83944A6A7C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 prezentace ČŠI - vzor (2)</Template>
  <TotalTime>66</TotalTime>
  <Words>1506</Words>
  <Application>Microsoft Office PowerPoint</Application>
  <PresentationFormat>Předvádění na obrazovce (4:3)</PresentationFormat>
  <Paragraphs>281</Paragraphs>
  <Slides>36</Slides>
  <Notes>14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36</vt:i4>
      </vt:variant>
    </vt:vector>
  </HeadingPairs>
  <TitlesOfParts>
    <vt:vector size="41" baseType="lpstr">
      <vt:lpstr>MS PGothic</vt:lpstr>
      <vt:lpstr>Arial</vt:lpstr>
      <vt:lpstr>Calibri</vt:lpstr>
      <vt:lpstr>Wingdings</vt:lpstr>
      <vt:lpstr>česká školní inspekce šablona</vt:lpstr>
      <vt:lpstr>Prezentace aplikace PowerPoint</vt:lpstr>
      <vt:lpstr>Prezentace aplikace PowerPoint</vt:lpstr>
      <vt:lpstr>Pedagogické vedení škol pohledem ředitelů</vt:lpstr>
      <vt:lpstr>Výsledky dotazníkového šetření</vt:lpstr>
      <vt:lpstr>Pedagogické vedení škol pohledem ředitelů</vt:lpstr>
      <vt:lpstr>Hlavní kategorie pedagogického vedení</vt:lpstr>
      <vt:lpstr>Oblasti pedagogického  vedení</vt:lpstr>
      <vt:lpstr>Percipovaná intenzita práce</vt:lpstr>
      <vt:lpstr>Rozdíly v přístupech</vt:lpstr>
      <vt:lpstr>Ředitelky a ředitelé</vt:lpstr>
      <vt:lpstr>Plně organizované školy a neúplné školy</vt:lpstr>
      <vt:lpstr>Délka ředitelské praxe</vt:lpstr>
      <vt:lpstr>Percipovaná úspěšnost</vt:lpstr>
      <vt:lpstr>Percipovaná úspěšnost</vt:lpstr>
      <vt:lpstr>Výsledky skupinových rozhovorů</vt:lpstr>
      <vt:lpstr>Postup</vt:lpstr>
      <vt:lpstr>Diskusní témata</vt:lpstr>
      <vt:lpstr>1. Určování směru školy</vt:lpstr>
      <vt:lpstr>Profilace a směřování školy: vnitřní zdroje školy a poptávka trhu</vt:lpstr>
      <vt:lpstr>Práce s projekty</vt:lpstr>
      <vt:lpstr>Stabilní vize v nestabilním prostředí?</vt:lpstr>
      <vt:lpstr>2. Rozvoj lidí</vt:lpstr>
      <vt:lpstr>Podpora učitelů</vt:lpstr>
      <vt:lpstr>Další vzdělávání učitelů</vt:lpstr>
      <vt:lpstr>Motivace učitelů</vt:lpstr>
      <vt:lpstr>3. Budování příznivého prostředí pro učení</vt:lpstr>
      <vt:lpstr>Vnější vztahy</vt:lpstr>
      <vt:lpstr>Dobré sociální klima – priorita každé školy</vt:lpstr>
      <vt:lpstr>Fyzické prostředí škol</vt:lpstr>
      <vt:lpstr>4. Rozvoj vzdělávacího programu</vt:lpstr>
      <vt:lpstr>Zajišťování rovnováhy ve školních vzdělávacích programech</vt:lpstr>
      <vt:lpstr>Výsledky žáků – orientace na dynamiku vývoje ve vlastní škole</vt:lpstr>
      <vt:lpstr>Heterogenní prostředí</vt:lpstr>
      <vt:lpstr>Co ještě diskuse naznačily?</vt:lpstr>
      <vt:lpstr>Některé implikace</vt:lpstr>
      <vt:lpstr>Prezentace aplikace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Picková Marie</dc:creator>
  <cp:lastModifiedBy>Debnárová Miroslava</cp:lastModifiedBy>
  <cp:revision>12</cp:revision>
  <dcterms:created xsi:type="dcterms:W3CDTF">2014-01-14T12:07:55Z</dcterms:created>
  <dcterms:modified xsi:type="dcterms:W3CDTF">2015-11-02T11:04:46Z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0x0101000092541B77DB294997A5D626E020E4E9</vt:lpwstr>
  </property>
</Properties>
</file>