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70" r:id="rId5"/>
  </p:sldMasterIdLst>
  <p:handoutMasterIdLst>
    <p:handoutMasterId r:id="rId15"/>
  </p:handoutMasterIdLst>
  <p:sldIdLst>
    <p:sldId id="257" r:id="rId6"/>
    <p:sldId id="264" r:id="rId7"/>
    <p:sldId id="287" r:id="rId8"/>
    <p:sldId id="288" r:id="rId9"/>
    <p:sldId id="285" r:id="rId10"/>
    <p:sldId id="289" r:id="rId11"/>
    <p:sldId id="290" r:id="rId12"/>
    <p:sldId id="291" r:id="rId13"/>
    <p:sldId id="292" r:id="rId14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60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>
      <p:cViewPr varScale="1">
        <p:scale>
          <a:sx n="74" d="100"/>
          <a:sy n="74" d="100"/>
        </p:scale>
        <p:origin x="11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04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B40A3-3435-48FA-A425-971DA3CD8874}" type="datetimeFigureOut">
              <a:rPr lang="cs-CZ" smtClean="0"/>
              <a:t>3. 6. 2015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6EFFB-E210-479F-9C1C-81E50A06E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522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logo c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548680"/>
            <a:ext cx="6179928" cy="1616596"/>
          </a:xfrm>
          <a:prstGeom prst="rect">
            <a:avLst/>
          </a:prstGeom>
        </p:spPr>
      </p:pic>
      <p:pic>
        <p:nvPicPr>
          <p:cNvPr id="4" name="Obrázek 3" descr="liš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84276"/>
            <a:ext cx="8820472" cy="1291297"/>
          </a:xfrm>
          <a:prstGeom prst="rect">
            <a:avLst/>
          </a:prstGeom>
        </p:spPr>
      </p:pic>
      <p:sp>
        <p:nvSpPr>
          <p:cNvPr id="6" name="Zástupný symbol pro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1619250" y="2924175"/>
            <a:ext cx="7129463" cy="865188"/>
          </a:xfrm>
          <a:prstGeom prst="rect">
            <a:avLst/>
          </a:prstGeom>
        </p:spPr>
        <p:txBody>
          <a:bodyPr/>
          <a:lstStyle>
            <a:lvl1pPr>
              <a:buNone/>
              <a:defRPr sz="5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1619250" y="4508500"/>
            <a:ext cx="7129463" cy="576684"/>
          </a:xfrm>
          <a:prstGeom prst="rect">
            <a:avLst/>
          </a:prstGeom>
        </p:spPr>
        <p:txBody>
          <a:bodyPr/>
          <a:lstStyle>
            <a:lvl1pPr>
              <a:buNone/>
              <a:defRPr sz="2800" b="1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Titul, jméno, příjmení</a:t>
            </a:r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1619672" y="4941168"/>
            <a:ext cx="7129463" cy="576684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Funkce</a:t>
            </a:r>
            <a:endParaRPr lang="cs-CZ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619250" y="5876925"/>
            <a:ext cx="7129463" cy="72072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baseline="0"/>
            </a:lvl1pPr>
          </a:lstStyle>
          <a:p>
            <a:pPr lvl="0"/>
            <a:r>
              <a:rPr lang="cs-CZ" dirty="0" smtClean="0"/>
              <a:t>Místo, datum konání, případně další informace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A545-3687-420E-956F-D403CA95FF5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C3B3-0E20-41DE-96F9-53A28CA77E9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6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F797-1B8C-4FE1-A483-E413CE077A8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77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F312-24A2-401F-90A6-B4590D50940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6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703C-B841-4989-983B-363C7917723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2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65C2-19D5-4D99-BC57-16AD7CD64C7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9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1FD8-EF5C-4B46-9FD2-D3B1D4E4D75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2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D2CE-4026-48DB-89A7-E75439252A6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0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sz="2800"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1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2E7C99E-21EF-4ABD-BE9E-A993E0D0D32F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6/3/2015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5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B849F6B6-820D-4E25-A9AD-4EA8B28D4CB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6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7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2060575"/>
            <a:ext cx="8208144" cy="4321175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Tx/>
              <a:buBlip>
                <a:blip r:embed="rId2"/>
              </a:buBlip>
              <a:defRPr baseline="0"/>
            </a:lvl1pPr>
          </a:lstStyle>
          <a:p>
            <a:pPr lvl="0"/>
            <a:r>
              <a:rPr lang="cs-CZ" dirty="0" smtClean="0"/>
              <a:t> odrážky</a:t>
            </a:r>
          </a:p>
          <a:p>
            <a:pPr lvl="0"/>
            <a:endParaRPr lang="cs-CZ" dirty="0" smtClean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1075"/>
            <a:ext cx="8208144" cy="863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12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339975" y="260350"/>
            <a:ext cx="5400675" cy="288925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prezentace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3244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/>
          </p:nvPr>
        </p:nvSpPr>
        <p:spPr>
          <a:xfrm>
            <a:off x="752670" y="4572000"/>
            <a:ext cx="7781730" cy="990600"/>
          </a:xfrm>
        </p:spPr>
        <p:txBody>
          <a:bodyPr bIns="0" anchor="b"/>
          <a:lstStyle>
            <a:lvl1pPr>
              <a:defRPr baseline="0"/>
            </a:lvl1pPr>
            <a:extLst/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752670" y="5600700"/>
            <a:ext cx="7772400" cy="838200"/>
          </a:xfrm>
        </p:spPr>
        <p:txBody>
          <a:bodyPr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Rectangle 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3408C8AA-F4E0-4399-9276-39B61BB6EDA1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6/3/2015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B5EC2258-E11A-49D0-8EFF-3138A53EAE9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0" name="Rectangle 8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1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060575"/>
            <a:ext cx="8208144" cy="4321175"/>
          </a:xfrm>
          <a:prstGeom prst="rect">
            <a:avLst/>
          </a:prstGeom>
        </p:spPr>
        <p:txBody>
          <a:bodyPr/>
          <a:lstStyle>
            <a:lvl1pPr marL="180000" indent="0">
              <a:buClr>
                <a:schemeClr val="tx2"/>
              </a:buClr>
              <a:buFontTx/>
              <a:buNone/>
              <a:defRPr sz="3000" b="1" i="0" baseline="0"/>
            </a:lvl1pPr>
          </a:lstStyle>
          <a:p>
            <a:pPr lvl="0"/>
            <a:r>
              <a:rPr lang="cs-CZ" dirty="0" smtClean="0"/>
              <a:t>Textové pole</a:t>
            </a:r>
          </a:p>
        </p:txBody>
      </p:sp>
      <p:sp>
        <p:nvSpPr>
          <p:cNvPr id="5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1075"/>
            <a:ext cx="8208144" cy="863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339975" y="260350"/>
            <a:ext cx="5400675" cy="288925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prezentace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429000"/>
            <a:ext cx="8208144" cy="295275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Tx/>
              <a:buBlip>
                <a:blip r:embed="rId2"/>
              </a:buBlip>
              <a:defRPr baseline="0"/>
            </a:lvl1pPr>
          </a:lstStyle>
          <a:p>
            <a:pPr lvl="0"/>
            <a:r>
              <a:rPr lang="cs-CZ" dirty="0" smtClean="0"/>
              <a:t> odrážky</a:t>
            </a:r>
          </a:p>
          <a:p>
            <a:pPr lvl="0"/>
            <a:endParaRPr lang="cs-CZ" dirty="0" smtClean="0"/>
          </a:p>
        </p:txBody>
      </p:sp>
      <p:sp>
        <p:nvSpPr>
          <p:cNvPr id="4" name="Zástupný symbol pro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060575"/>
            <a:ext cx="8208144" cy="1368425"/>
          </a:xfrm>
          <a:prstGeom prst="rect">
            <a:avLst/>
          </a:prstGeom>
        </p:spPr>
        <p:txBody>
          <a:bodyPr wrap="square"/>
          <a:lstStyle>
            <a:lvl1pPr marL="180000" indent="0">
              <a:buClr>
                <a:schemeClr val="tx2"/>
              </a:buClr>
              <a:buFontTx/>
              <a:buNone/>
              <a:defRPr sz="3000" b="1" i="0" baseline="0"/>
            </a:lvl1pPr>
          </a:lstStyle>
          <a:p>
            <a:pPr lvl="0"/>
            <a:r>
              <a:rPr lang="cs-CZ" dirty="0" smtClean="0"/>
              <a:t>Textové pole</a:t>
            </a:r>
          </a:p>
        </p:txBody>
      </p:sp>
      <p:sp>
        <p:nvSpPr>
          <p:cNvPr id="7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1075"/>
            <a:ext cx="8208144" cy="863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8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339975" y="260350"/>
            <a:ext cx="5400675" cy="288925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prezentace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logo c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764704"/>
            <a:ext cx="4464496" cy="1167859"/>
          </a:xfrm>
          <a:prstGeom prst="rect">
            <a:avLst/>
          </a:prstGeom>
        </p:spPr>
      </p:pic>
      <p:pic>
        <p:nvPicPr>
          <p:cNvPr id="4" name="Obrázek 3" descr="logo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64904"/>
            <a:ext cx="8892480" cy="1269260"/>
          </a:xfrm>
          <a:prstGeom prst="rect">
            <a:avLst/>
          </a:prstGeom>
        </p:spPr>
      </p:pic>
      <p:sp>
        <p:nvSpPr>
          <p:cNvPr id="7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1259632" y="4149080"/>
            <a:ext cx="7129463" cy="576684"/>
          </a:xfrm>
          <a:prstGeom prst="rect">
            <a:avLst/>
          </a:prstGeom>
        </p:spPr>
        <p:txBody>
          <a:bodyPr/>
          <a:lstStyle>
            <a:lvl1pPr>
              <a:buNone/>
              <a:defRPr sz="2800" b="1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Titul, jméno, příjmení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1260054" y="4581748"/>
            <a:ext cx="7129463" cy="576684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Funkce</a:t>
            </a:r>
            <a:endParaRPr lang="cs-CZ" dirty="0"/>
          </a:p>
        </p:txBody>
      </p:sp>
      <p:sp>
        <p:nvSpPr>
          <p:cNvPr id="27" name="TextovéPole 26"/>
          <p:cNvSpPr txBox="1"/>
          <p:nvPr userDrawn="1"/>
        </p:nvSpPr>
        <p:spPr>
          <a:xfrm>
            <a:off x="1259632" y="2768647"/>
            <a:ext cx="62646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 dirty="0" smtClean="0">
                <a:solidFill>
                  <a:schemeClr val="bg1"/>
                </a:solidFill>
              </a:rPr>
              <a:t>Děkuji za pozornost</a:t>
            </a:r>
            <a:endParaRPr lang="cs-CZ" sz="5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8FEAE328-76BA-4351-B435-CDC62A26F6FC}" type="datetimeFigureOut">
              <a:rPr lang="cs-CZ" smtClean="0"/>
              <a:t>3. 6. 2015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9947B9B8-BD2E-4C2C-801D-5B37698FE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96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6C3F-BE14-486F-8CFA-F070DBDBA53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4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433-A6DB-421D-8796-83306210BA5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2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9518-EAD8-4FEE-B77F-99B195E1D19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18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lišta malá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188640"/>
            <a:ext cx="8964488" cy="432804"/>
          </a:xfrm>
          <a:prstGeom prst="rect">
            <a:avLst/>
          </a:prstGeom>
        </p:spPr>
      </p:pic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2267744" y="260648"/>
            <a:ext cx="8229600" cy="350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Název prezentace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18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8EADBD-F17D-459B-999C-810B5FA9A357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omic Sans MS" pitchFamily="66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7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sc.eu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Předškolní vzdělávání v Evropských školách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/>
              <a:t>PhDr. Dana Musilová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Inspektorka pro předškolní a primární cyklus Evropských škol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3</a:t>
            </a:r>
            <a:r>
              <a:rPr lang="cs-CZ" dirty="0" smtClean="0"/>
              <a:t>. </a:t>
            </a:r>
            <a:r>
              <a:rPr lang="cs-CZ" dirty="0"/>
              <a:t>6</a:t>
            </a:r>
            <a:r>
              <a:rPr lang="cs-CZ" dirty="0" smtClean="0"/>
              <a:t>. 2015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dirty="0" smtClean="0">
                <a:solidFill>
                  <a:srgbClr val="0070C0"/>
                </a:solidFill>
              </a:rPr>
              <a:t>Co jsou Evropské školy?</a:t>
            </a:r>
            <a:endParaRPr lang="cs-CZ" sz="32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072074"/>
            <a:ext cx="3090565" cy="116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827584" y="1196751"/>
            <a:ext cx="67151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dirty="0" smtClean="0">
              <a:solidFill>
                <a:schemeClr val="accent1"/>
              </a:solidFill>
            </a:endParaRPr>
          </a:p>
          <a:p>
            <a:endParaRPr lang="cs-CZ" sz="2000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</a:rPr>
              <a:t>M</a:t>
            </a:r>
            <a:r>
              <a:rPr lang="cs-CZ" sz="2400" dirty="0" smtClean="0">
                <a:solidFill>
                  <a:schemeClr val="tx2"/>
                </a:solidFill>
              </a:rPr>
              <a:t>ultikulturní a mnohojazyčné vzdělávací instituce s šedesátiletou tradicí zřizované a kontrolované vládami členských států Evropské unie na základě Úmluvy o Statutu Evropských škol (1994)</a:t>
            </a:r>
          </a:p>
          <a:p>
            <a:endParaRPr lang="cs-CZ" sz="2400" dirty="0" smtClean="0">
              <a:solidFill>
                <a:schemeClr val="tx2"/>
              </a:solidFill>
            </a:endParaRPr>
          </a:p>
          <a:p>
            <a:endParaRPr lang="cs-CZ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</a:rPr>
              <a:t>V</a:t>
            </a:r>
            <a:r>
              <a:rPr lang="cs-CZ" sz="2400" dirty="0" smtClean="0">
                <a:solidFill>
                  <a:schemeClr val="tx2"/>
                </a:solidFill>
              </a:rPr>
              <a:t>ysoce kvalitní všeobecné vzdělání od předškolního až po maturitu, tzv. Evropský bakalaureát, uznávaný ve všech členských státech EU</a:t>
            </a:r>
          </a:p>
          <a:p>
            <a:endParaRPr lang="cs-CZ" sz="2000" dirty="0">
              <a:solidFill>
                <a:schemeClr val="accent1"/>
              </a:solidFill>
            </a:endParaRPr>
          </a:p>
          <a:p>
            <a:endParaRPr lang="cs-CZ" sz="2000" dirty="0" smtClean="0">
              <a:solidFill>
                <a:schemeClr val="accent1"/>
              </a:solidFill>
            </a:endParaRPr>
          </a:p>
          <a:p>
            <a:endParaRPr lang="cs-CZ" sz="2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1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914400" y="981977"/>
            <a:ext cx="8229600" cy="35091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dirty="0" smtClean="0">
                <a:solidFill>
                  <a:srgbClr val="0070C0"/>
                </a:solidFill>
              </a:rPr>
              <a:t>Děti v Evropských školách</a:t>
            </a:r>
            <a:endParaRPr lang="cs-CZ" sz="2800" dirty="0">
              <a:solidFill>
                <a:srgbClr val="0070C0"/>
              </a:solidFill>
            </a:endParaRPr>
          </a:p>
        </p:txBody>
      </p:sp>
      <p:pic>
        <p:nvPicPr>
          <p:cNvPr id="8" name="Zástupný symbol pro obsah 7" descr="C:\Users\musilova\Documents\D\aaa\Multikultura pro PŘMŠ\CU_europ day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1771747"/>
            <a:ext cx="5760720" cy="43226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symbol pro obsah 6"/>
          <p:cNvSpPr>
            <a:spLocks noGrp="1"/>
          </p:cNvSpPr>
          <p:nvPr>
            <p:ph sz="half" idx="4294967295"/>
          </p:nvPr>
        </p:nvSpPr>
        <p:spPr>
          <a:xfrm>
            <a:off x="5607050" y="3000375"/>
            <a:ext cx="3536950" cy="56261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0000FF"/>
                </a:solidFill>
              </a:rPr>
              <a:t>	</a:t>
            </a:r>
            <a:endParaRPr lang="cs-CZ" sz="2400" dirty="0">
              <a:solidFill>
                <a:schemeClr val="accent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2086" y="3933056"/>
            <a:ext cx="3563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0000FF"/>
                </a:solidFill>
              </a:rPr>
              <a:t>Žijí v cizině</a:t>
            </a:r>
          </a:p>
          <a:p>
            <a:r>
              <a:rPr lang="cs-CZ" sz="2400" dirty="0" smtClean="0">
                <a:solidFill>
                  <a:srgbClr val="0000FF"/>
                </a:solidFill>
              </a:rPr>
              <a:t>Pocházejí z různých zemí</a:t>
            </a:r>
          </a:p>
          <a:p>
            <a:r>
              <a:rPr lang="cs-CZ" sz="2400" dirty="0">
                <a:solidFill>
                  <a:srgbClr val="0000FF"/>
                </a:solidFill>
              </a:rPr>
              <a:t>Z různého sociokulturního prostředí</a:t>
            </a:r>
          </a:p>
          <a:p>
            <a:r>
              <a:rPr lang="cs-CZ" sz="2400" dirty="0" smtClean="0">
                <a:solidFill>
                  <a:srgbClr val="0000FF"/>
                </a:solidFill>
              </a:rPr>
              <a:t>Hovoří různými jazyky</a:t>
            </a:r>
          </a:p>
          <a:p>
            <a:r>
              <a:rPr lang="cs-CZ" sz="2400" dirty="0" smtClean="0">
                <a:solidFill>
                  <a:srgbClr val="0000FF"/>
                </a:solidFill>
              </a:rPr>
              <a:t>Bilingvní i vícejazyčné</a:t>
            </a:r>
          </a:p>
        </p:txBody>
      </p:sp>
    </p:spTree>
    <p:extLst>
      <p:ext uri="{BB962C8B-B14F-4D97-AF65-F5344CB8AC3E}">
        <p14:creationId xmlns:p14="http://schemas.microsoft.com/office/powerpoint/2010/main" val="266743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solidFill>
                  <a:srgbClr val="C00000"/>
                </a:solidFill>
              </a:rPr>
              <a:t>Co přinese budoucnost? </a:t>
            </a:r>
            <a:endParaRPr lang="en-GB" sz="3200" dirty="0">
              <a:solidFill>
                <a:srgbClr val="C00000"/>
              </a:solidFill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258889" y="1412876"/>
            <a:ext cx="7446965" cy="5387976"/>
            <a:chOff x="793" y="890"/>
            <a:chExt cx="4691" cy="339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884" y="890"/>
              <a:ext cx="4507" cy="3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448" y="1022"/>
              <a:ext cx="7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altLang="cs-CZ" sz="3200" dirty="0" smtClean="0">
                  <a:solidFill>
                    <a:srgbClr val="000000"/>
                  </a:solidFill>
                </a:rPr>
                <a:t> 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7" y="2177"/>
              <a:ext cx="2573" cy="1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793" y="1170"/>
              <a:ext cx="4691" cy="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altLang="cs-CZ" sz="2000" b="1" dirty="0" smtClean="0">
                  <a:solidFill>
                    <a:srgbClr val="0070C0"/>
                  </a:solidFill>
                  <a:latin typeface="ArialMT" charset="0"/>
                </a:rPr>
                <a:t>Co budou děti, které </a:t>
              </a:r>
              <a:r>
                <a:rPr lang="cs-CZ" altLang="cs-CZ" sz="2000" b="1" dirty="0" smtClean="0">
                  <a:solidFill>
                    <a:srgbClr val="0070C0"/>
                  </a:solidFill>
                </a:rPr>
                <a:t>n</a:t>
              </a:r>
              <a:r>
                <a:rPr kumimoji="0" lang="cs-CZ" altLang="cs-CZ" sz="20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</a:rPr>
                <a:t>avštěvují mateřskou školu v roce 2015,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altLang="cs-CZ" sz="2000" b="1" dirty="0">
                  <a:solidFill>
                    <a:srgbClr val="0070C0"/>
                  </a:solidFill>
                </a:rPr>
                <a:t>v</a:t>
              </a:r>
              <a:r>
                <a:rPr lang="cs-CZ" altLang="cs-CZ" sz="2000" b="1" dirty="0" smtClean="0">
                  <a:solidFill>
                    <a:srgbClr val="0070C0"/>
                  </a:solidFill>
                </a:rPr>
                <a:t> životě potřebovat?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0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</a:rPr>
                <a:t>Co jim může předškolní</a:t>
              </a:r>
              <a:r>
                <a:rPr kumimoji="0" lang="cs-CZ" altLang="cs-CZ" sz="2000" b="1" i="0" u="none" strike="noStrike" cap="none" normalizeH="0" dirty="0" smtClean="0">
                  <a:ln>
                    <a:noFill/>
                  </a:ln>
                  <a:solidFill>
                    <a:srgbClr val="0070C0"/>
                  </a:solidFill>
                  <a:effectLst/>
                </a:rPr>
                <a:t> vzdělávání dát?</a:t>
              </a:r>
              <a:endPara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1110" y="195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110" y="221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110" y="246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1110" y="2735"/>
              <a:ext cx="1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–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1197" y="2729"/>
              <a:ext cx="40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MT" charset="0"/>
                </a:rPr>
                <a:t>2015 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110" y="2995"/>
              <a:ext cx="1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–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1197" y="2989"/>
              <a:ext cx="50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MT" charset="0"/>
                </a:rPr>
                <a:t>2025? 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1110" y="3255"/>
              <a:ext cx="1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–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1197" y="3249"/>
              <a:ext cx="50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MT" charset="0"/>
                </a:rPr>
                <a:t>2035? 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1110" y="3515"/>
              <a:ext cx="1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–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1197" y="3509"/>
              <a:ext cx="5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MT" charset="0"/>
                </a:rPr>
                <a:t>2076?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1197" y="3769"/>
              <a:ext cx="5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MT" charset="0"/>
                </a:rPr>
                <a:t>2100?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584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35091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600" b="1" dirty="0" smtClean="0">
                <a:solidFill>
                  <a:srgbClr val="C00000"/>
                </a:solidFill>
                <a:ea typeface="Calibri"/>
                <a:cs typeface="Times New Roman"/>
              </a:rPr>
              <a:t>Základní principy předškolního vzdělávání v Evropských školách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92500"/>
          </a:bodyPr>
          <a:lstStyle/>
          <a:p>
            <a:endParaRPr lang="cs-CZ" sz="2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600" dirty="0" smtClean="0">
                <a:solidFill>
                  <a:srgbClr val="0070C0"/>
                </a:solidFill>
              </a:rPr>
              <a:t>Předškolní </a:t>
            </a:r>
            <a:r>
              <a:rPr lang="cs-CZ" sz="2600" dirty="0">
                <a:solidFill>
                  <a:srgbClr val="0070C0"/>
                </a:solidFill>
              </a:rPr>
              <a:t>vzdělávání má zásadní důležitost pro úspěšný rozvoj osobnosti dítěte (základ </a:t>
            </a:r>
            <a:r>
              <a:rPr lang="cs-CZ" sz="2600" dirty="0" smtClean="0">
                <a:solidFill>
                  <a:srgbClr val="0070C0"/>
                </a:solidFill>
              </a:rPr>
              <a:t>celoživotního vzdělávání a </a:t>
            </a:r>
            <a:r>
              <a:rPr lang="cs-CZ" sz="2600" dirty="0">
                <a:solidFill>
                  <a:srgbClr val="0070C0"/>
                </a:solidFill>
              </a:rPr>
              <a:t>učení)</a:t>
            </a:r>
          </a:p>
          <a:p>
            <a:pPr marL="0" indent="0">
              <a:buNone/>
            </a:pPr>
            <a:r>
              <a:rPr lang="en-GB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2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Klíčová role: podporovat vývoj dítěte v zodpovědného a činorodého člena společnosti, </a:t>
            </a:r>
            <a:r>
              <a:rPr lang="cs-CZ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učit je přijímat odpovědnost za své celoživotní učení</a:t>
            </a:r>
          </a:p>
          <a:p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400" dirty="0"/>
              <a:t>Organizace, formy a metody vzdělávání musí </a:t>
            </a:r>
            <a:r>
              <a:rPr lang="cs-CZ" sz="2400" dirty="0">
                <a:solidFill>
                  <a:srgbClr val="0070C0"/>
                </a:solidFill>
              </a:rPr>
              <a:t>respektovat specifika předškolního věku</a:t>
            </a:r>
          </a:p>
          <a:p>
            <a:pPr marL="0" indent="0">
              <a:buNone/>
            </a:pP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Aktivní spoluúčast dítěte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a rodičů v procesu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učení</a:t>
            </a:r>
          </a:p>
          <a:p>
            <a:endParaRPr lang="cs-CZ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endParaRPr lang="cs-CZ" sz="2400" dirty="0" smtClean="0"/>
          </a:p>
          <a:p>
            <a:endParaRPr lang="cs-CZ" sz="2400" dirty="0" smtClean="0">
              <a:solidFill>
                <a:srgbClr val="0070C0"/>
              </a:solidFill>
            </a:endParaRP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733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1404" y="755803"/>
            <a:ext cx="8229600" cy="3509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rgbClr val="C00000"/>
                </a:solidFill>
                <a:cs typeface="Times New Roman"/>
              </a:rPr>
              <a:t>Kurikulum pro předškolní vzdělávání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cs-CZ" sz="2200" dirty="0" smtClean="0">
                <a:latin typeface="Arial" pitchFamily="34" charset="0"/>
                <a:ea typeface="Times New Roman"/>
                <a:cs typeface="Arial" pitchFamily="34" charset="0"/>
                <a:hlinkClick r:id="rId2"/>
              </a:rPr>
              <a:t>www.eursc.eu</a:t>
            </a:r>
            <a:endParaRPr lang="cs-CZ" sz="22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r>
              <a:rPr lang="cs-CZ" sz="2200" dirty="0" err="1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Studies</a:t>
            </a:r>
            <a:r>
              <a:rPr lang="cs-CZ" sz="2200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 and </a:t>
            </a:r>
            <a:r>
              <a:rPr lang="cs-CZ" sz="2200" dirty="0" err="1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certificates</a:t>
            </a:r>
            <a:r>
              <a:rPr lang="cs-CZ" sz="2200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cs-CZ" sz="2200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– </a:t>
            </a:r>
            <a:r>
              <a:rPr lang="cs-CZ" sz="2200" dirty="0" err="1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Syllabuses</a:t>
            </a:r>
            <a:r>
              <a:rPr lang="cs-CZ" sz="2200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 – </a:t>
            </a:r>
            <a:r>
              <a:rPr lang="cs-CZ" sz="2200" dirty="0" err="1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Nursery</a:t>
            </a:r>
            <a:r>
              <a:rPr lang="cs-CZ" sz="2200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cs-CZ" sz="2200" dirty="0" err="1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cycle</a:t>
            </a:r>
            <a:endParaRPr lang="cs-CZ" sz="2200" dirty="0" smtClean="0">
              <a:solidFill>
                <a:srgbClr val="C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cs-CZ" sz="2200" dirty="0">
              <a:latin typeface="Arial" pitchFamily="34" charset="0"/>
              <a:ea typeface="Times New Roman"/>
              <a:cs typeface="Arial" pitchFamily="34" charset="0"/>
            </a:endParaRPr>
          </a:p>
          <a:p>
            <a:r>
              <a:rPr lang="cs-CZ" sz="2200" dirty="0" smtClean="0">
                <a:latin typeface="Arial" pitchFamily="34" charset="0"/>
                <a:ea typeface="Times New Roman"/>
                <a:cs typeface="Arial" pitchFamily="34" charset="0"/>
              </a:rPr>
              <a:t>Podporuje </a:t>
            </a:r>
            <a:r>
              <a:rPr lang="cs-CZ" sz="2200" dirty="0" smtClean="0">
                <a:latin typeface="Arial" pitchFamily="34" charset="0"/>
                <a:ea typeface="Times New Roman"/>
                <a:cs typeface="Arial" pitchFamily="34" charset="0"/>
              </a:rPr>
              <a:t>fyziologický, psychologický, sociální a kognitivní rozvoj dítěte</a:t>
            </a:r>
          </a:p>
          <a:p>
            <a:endParaRPr lang="cs-CZ" sz="22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r>
              <a:rPr lang="cs-CZ" sz="2200" dirty="0" smtClean="0">
                <a:latin typeface="Arial" pitchFamily="34" charset="0"/>
                <a:ea typeface="Times New Roman"/>
                <a:cs typeface="Arial" pitchFamily="34" charset="0"/>
              </a:rPr>
              <a:t>Je postaveno na holistickém (celostním) přístupu k dítěti</a:t>
            </a:r>
          </a:p>
          <a:p>
            <a:endParaRPr lang="cs-CZ" sz="22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r>
              <a:rPr lang="cs-CZ" sz="2200" dirty="0" smtClean="0">
                <a:latin typeface="Arial" pitchFamily="34" charset="0"/>
                <a:ea typeface="Times New Roman"/>
                <a:cs typeface="Arial" pitchFamily="34" charset="0"/>
              </a:rPr>
              <a:t>Zdůrazňuje pozitivní sebepojetí dítěte, jeho sebedůvěru, motivaci k učení a schopnost učit se</a:t>
            </a:r>
          </a:p>
          <a:p>
            <a:endParaRPr lang="cs-CZ" sz="2200" dirty="0">
              <a:latin typeface="Arial" pitchFamily="34" charset="0"/>
              <a:ea typeface="Times New Roman"/>
              <a:cs typeface="Arial" pitchFamily="34" charset="0"/>
            </a:endParaRPr>
          </a:p>
          <a:p>
            <a:r>
              <a:rPr lang="cs-CZ" sz="2200" dirty="0" smtClean="0">
                <a:latin typeface="Arial" pitchFamily="34" charset="0"/>
                <a:ea typeface="Times New Roman"/>
                <a:cs typeface="Arial" pitchFamily="34" charset="0"/>
              </a:rPr>
              <a:t>Zdůrazňuje morální hodnoty</a:t>
            </a:r>
          </a:p>
          <a:p>
            <a:endParaRPr lang="cs-CZ" sz="22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endParaRPr lang="cs-CZ" sz="2400" dirty="0" smtClean="0"/>
          </a:p>
          <a:p>
            <a:endParaRPr lang="cs-CZ" sz="2400" dirty="0" smtClean="0">
              <a:solidFill>
                <a:srgbClr val="0070C0"/>
              </a:solidFill>
            </a:endParaRP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5794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C00000"/>
                </a:solidFill>
              </a:rPr>
              <a:t>Struktura vzdělávacího programu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11200" dirty="0" smtClean="0">
                <a:solidFill>
                  <a:srgbClr val="7030A0"/>
                </a:solidFill>
              </a:rPr>
              <a:t>Já a moje tělo, Já jako osobnost, Já a ti druzí, Já a svět</a:t>
            </a:r>
          </a:p>
          <a:p>
            <a:pPr marL="0" indent="0">
              <a:buNone/>
            </a:pPr>
            <a:endParaRPr lang="cs-CZ" sz="1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9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9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9600" dirty="0" smtClean="0">
                <a:solidFill>
                  <a:srgbClr val="0070C0"/>
                </a:solidFill>
              </a:rPr>
              <a:t>					</a:t>
            </a:r>
            <a:r>
              <a:rPr lang="cs-CZ" sz="9600" dirty="0" smtClean="0">
                <a:solidFill>
                  <a:srgbClr val="002060"/>
                </a:solidFill>
              </a:rPr>
              <a:t>Učit se být</a:t>
            </a:r>
            <a:endParaRPr lang="en-GB" sz="9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600" dirty="0" smtClean="0">
                <a:solidFill>
                  <a:srgbClr val="002060"/>
                </a:solidFill>
              </a:rPr>
              <a:t>					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2060"/>
                </a:solidFill>
              </a:rPr>
              <a:t>					</a:t>
            </a:r>
            <a:r>
              <a:rPr lang="cs-CZ" sz="9600" dirty="0" smtClean="0">
                <a:solidFill>
                  <a:srgbClr val="002060"/>
                </a:solidFill>
              </a:rPr>
              <a:t>Učit se žít s ostatními</a:t>
            </a:r>
            <a:endParaRPr lang="en-GB" sz="9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9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600" dirty="0" smtClean="0">
                <a:solidFill>
                  <a:srgbClr val="002060"/>
                </a:solidFill>
              </a:rPr>
              <a:t>					</a:t>
            </a:r>
            <a:r>
              <a:rPr lang="cs-CZ" sz="9600" dirty="0" smtClean="0">
                <a:solidFill>
                  <a:srgbClr val="002060"/>
                </a:solidFill>
              </a:rPr>
              <a:t>Učit se dělat a znát</a:t>
            </a:r>
            <a:endParaRPr lang="en-GB" sz="9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9600" dirty="0">
                <a:solidFill>
                  <a:srgbClr val="0070C0"/>
                </a:solidFill>
              </a:rPr>
              <a:t>	</a:t>
            </a:r>
            <a:r>
              <a:rPr lang="cs-CZ" sz="9600" dirty="0" smtClean="0">
                <a:solidFill>
                  <a:srgbClr val="0070C0"/>
                </a:solidFill>
              </a:rPr>
              <a:t>				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70C0"/>
                </a:solidFill>
              </a:rPr>
              <a:t>	</a:t>
            </a:r>
            <a:r>
              <a:rPr lang="cs-CZ" sz="2400" dirty="0" smtClean="0">
                <a:solidFill>
                  <a:srgbClr val="0070C0"/>
                </a:solidFill>
              </a:rPr>
              <a:t>				</a:t>
            </a:r>
          </a:p>
          <a:p>
            <a:pPr marL="0" indent="0">
              <a:buNone/>
            </a:pPr>
            <a:endParaRPr lang="cs-CZ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0070C0"/>
                </a:solidFill>
              </a:rPr>
              <a:t>	</a:t>
            </a:r>
          </a:p>
          <a:p>
            <a:endParaRPr lang="cs-CZ" sz="2400" dirty="0" smtClean="0">
              <a:solidFill>
                <a:srgbClr val="0070C0"/>
              </a:solidFill>
            </a:endParaRPr>
          </a:p>
          <a:p>
            <a:endParaRPr lang="cs-CZ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400" dirty="0" smtClean="0">
              <a:solidFill>
                <a:srgbClr val="0070C0"/>
              </a:solidFill>
            </a:endParaRPr>
          </a:p>
        </p:txBody>
      </p:sp>
      <p:pic>
        <p:nvPicPr>
          <p:cNvPr id="7" name="Bildplatzhalter 6" descr="Capture d’écran 2011-05-11 à 18.24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58" r="-16458"/>
          <a:stretch>
            <a:fillRect/>
          </a:stretch>
        </p:blipFill>
        <p:spPr bwMode="auto">
          <a:xfrm>
            <a:off x="0" y="2455881"/>
            <a:ext cx="5407782" cy="355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86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Text Box 2"/>
          <p:cNvSpPr txBox="1">
            <a:spLocks noChangeArrowheads="1"/>
          </p:cNvSpPr>
          <p:nvPr/>
        </p:nvSpPr>
        <p:spPr bwMode="auto">
          <a:xfrm rot="-89180">
            <a:off x="6629400" y="2133600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4000">
                <a:solidFill>
                  <a:srgbClr val="7E9632"/>
                </a:solidFill>
                <a:latin typeface="Symbol" pitchFamily="18" charset="2"/>
                <a:sym typeface="Wingdings" pitchFamily="2" charset="2"/>
              </a:rPr>
              <a:t></a:t>
            </a:r>
            <a:endParaRPr lang="nl-NL" sz="3200">
              <a:solidFill>
                <a:srgbClr val="7E9632"/>
              </a:solidFill>
              <a:latin typeface="Symbol" pitchFamily="18" charset="2"/>
            </a:endParaRPr>
          </a:p>
        </p:txBody>
      </p:sp>
      <p:sp>
        <p:nvSpPr>
          <p:cNvPr id="632835" name="Rectangle 3"/>
          <p:cNvSpPr>
            <a:spLocks noChangeArrowheads="1"/>
          </p:cNvSpPr>
          <p:nvPr/>
        </p:nvSpPr>
        <p:spPr bwMode="auto">
          <a:xfrm>
            <a:off x="5105400" y="381000"/>
            <a:ext cx="3657600" cy="1752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4802" dir="2272499" algn="ctr" rotWithShape="0">
              <a:srgbClr val="4D4D4D"/>
            </a:outerShdw>
          </a:effectLst>
        </p:spPr>
        <p:txBody>
          <a:bodyPr wrap="none" anchor="ctr"/>
          <a:lstStyle/>
          <a:p>
            <a:pPr>
              <a:defRPr/>
            </a:pPr>
            <a:endParaRPr lang="nl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5343011" y="381000"/>
            <a:ext cx="3657600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cs-CZ" sz="3600" b="1" dirty="0" smtClean="0">
                <a:solidFill>
                  <a:srgbClr val="13017C"/>
                </a:solidFill>
                <a:latin typeface="Verdana" pitchFamily="34" charset="0"/>
              </a:rPr>
              <a:t>Vzdělávací cíle</a:t>
            </a:r>
          </a:p>
          <a:p>
            <a:pPr algn="ctr" eaLnBrk="0" hangingPunct="0">
              <a:defRPr/>
            </a:pPr>
            <a:r>
              <a:rPr lang="cs-CZ" sz="3600" b="1" dirty="0" smtClean="0">
                <a:solidFill>
                  <a:srgbClr val="13017C"/>
                </a:solidFill>
                <a:latin typeface="Verdana" pitchFamily="34" charset="0"/>
              </a:rPr>
              <a:t>a očekávané výstupy</a:t>
            </a:r>
            <a:endParaRPr lang="de-DE" sz="3600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632837" name="Text Box 5"/>
          <p:cNvSpPr txBox="1">
            <a:spLocks noChangeArrowheads="1"/>
          </p:cNvSpPr>
          <p:nvPr/>
        </p:nvSpPr>
        <p:spPr bwMode="auto">
          <a:xfrm>
            <a:off x="0" y="2781300"/>
            <a:ext cx="8686800" cy="30399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lnSpc>
                <a:spcPct val="130000"/>
              </a:lnSpc>
              <a:defRPr/>
            </a:pPr>
            <a:r>
              <a:rPr lang="en-GB" sz="1200" b="1" dirty="0" smtClean="0">
                <a:solidFill>
                  <a:schemeClr val="bg1">
                    <a:lumMod val="75000"/>
                  </a:schemeClr>
                </a:solidFill>
                <a:sym typeface="WP IconicSymbolsB"/>
              </a:rPr>
              <a:t> </a:t>
            </a:r>
            <a:endParaRPr lang="en-GB" sz="1200" b="1" dirty="0">
              <a:solidFill>
                <a:schemeClr val="bg1">
                  <a:lumMod val="75000"/>
                </a:schemeClr>
              </a:solidFill>
              <a:sym typeface="WP IconicSymbolsB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503571"/>
            <a:ext cx="5429288" cy="193899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nl-BE" sz="2400" dirty="0"/>
              <a:t>“Objevuji nové způsoby poznávání a osvojuji si nové organizační dovednosti a dovednosti řešení problémů. ”</a:t>
            </a:r>
          </a:p>
          <a:p>
            <a:pPr>
              <a:defRPr/>
            </a:pPr>
            <a:endParaRPr lang="nl-BE" sz="2400" dirty="0"/>
          </a:p>
          <a:p>
            <a:pPr>
              <a:defRPr/>
            </a:pPr>
            <a:r>
              <a:rPr lang="nl-BE" sz="2400" dirty="0"/>
              <a:t>[</a:t>
            </a:r>
            <a:r>
              <a:rPr lang="nl-BE" sz="2400" dirty="0" err="1"/>
              <a:t>Early</a:t>
            </a:r>
            <a:r>
              <a:rPr lang="nl-BE" sz="2400" dirty="0"/>
              <a:t> </a:t>
            </a:r>
            <a:r>
              <a:rPr lang="nl-BE" sz="2400" dirty="0" err="1"/>
              <a:t>Education</a:t>
            </a:r>
            <a:r>
              <a:rPr lang="nl-BE" sz="2400" dirty="0"/>
              <a:t> Curriculum]</a:t>
            </a:r>
            <a:endParaRPr lang="nl-BE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81140"/>
            <a:ext cx="5429288" cy="230832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s-CZ" sz="2400" dirty="0"/>
              <a:t>„Poznávám, kdo jsem, a mám k sobě kladný </a:t>
            </a:r>
            <a:r>
              <a:rPr lang="cs-CZ" sz="2400" dirty="0" smtClean="0"/>
              <a:t>vztah.“</a:t>
            </a:r>
          </a:p>
          <a:p>
            <a:pPr>
              <a:defRPr/>
            </a:pPr>
            <a:r>
              <a:rPr lang="cs-CZ" sz="2400" dirty="0" smtClean="0"/>
              <a:t>„</a:t>
            </a:r>
            <a:r>
              <a:rPr lang="nl-BE" sz="2400" dirty="0" smtClean="0"/>
              <a:t>Získávám </a:t>
            </a:r>
            <a:r>
              <a:rPr lang="nl-BE" sz="2400" dirty="0"/>
              <a:t>větší sebedůvěru a buduji svou sebeúctu</a:t>
            </a:r>
            <a:r>
              <a:rPr lang="nl-BE" sz="2400" dirty="0" smtClean="0"/>
              <a:t>.</a:t>
            </a:r>
            <a:r>
              <a:rPr lang="cs-CZ" sz="2400" dirty="0" smtClean="0"/>
              <a:t>“</a:t>
            </a:r>
          </a:p>
          <a:p>
            <a:pPr>
              <a:defRPr/>
            </a:pPr>
            <a:r>
              <a:rPr lang="cs-CZ" sz="2400" dirty="0" smtClean="0"/>
              <a:t>Dokáži ovládat své chování a jednání.“</a:t>
            </a:r>
            <a:r>
              <a:rPr lang="nl-BE" sz="2400" dirty="0" smtClean="0"/>
              <a:t> </a:t>
            </a:r>
            <a:endParaRPr lang="nl-BE" sz="2400" dirty="0"/>
          </a:p>
          <a:p>
            <a:pPr>
              <a:defRPr/>
            </a:pPr>
            <a:r>
              <a:rPr lang="nl-BE" sz="2400" dirty="0" smtClean="0"/>
              <a:t>[</a:t>
            </a:r>
            <a:r>
              <a:rPr lang="nl-BE" sz="2400" dirty="0"/>
              <a:t>Early Education Curriculum]</a:t>
            </a:r>
            <a:endParaRPr lang="nl-BE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954876" y="2933911"/>
            <a:ext cx="5429288" cy="156966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nl-BE" sz="2400" dirty="0"/>
              <a:t> </a:t>
            </a:r>
            <a:r>
              <a:rPr lang="cs-CZ" sz="2400" dirty="0" smtClean="0"/>
              <a:t>„</a:t>
            </a:r>
            <a:r>
              <a:rPr lang="nl-BE" sz="2400" dirty="0" smtClean="0"/>
              <a:t>Učím </a:t>
            </a:r>
            <a:r>
              <a:rPr lang="nl-BE" sz="2400" dirty="0"/>
              <a:t>se úctě ke kulturnímu dědictví mé rodné země i zemí, odkud pocházejí ostatní </a:t>
            </a:r>
            <a:r>
              <a:rPr lang="nl-BE" sz="2400" dirty="0" smtClean="0"/>
              <a:t>děti</a:t>
            </a:r>
            <a:r>
              <a:rPr lang="cs-CZ" sz="2400" dirty="0" smtClean="0"/>
              <a:t>.“</a:t>
            </a:r>
            <a:endParaRPr lang="nl-BE" sz="2400" dirty="0"/>
          </a:p>
          <a:p>
            <a:pPr>
              <a:defRPr/>
            </a:pPr>
            <a:r>
              <a:rPr lang="nl-BE" sz="2400" dirty="0"/>
              <a:t>[</a:t>
            </a:r>
            <a:r>
              <a:rPr lang="nl-BE" sz="2400" dirty="0" err="1"/>
              <a:t>Early</a:t>
            </a:r>
            <a:r>
              <a:rPr lang="nl-BE" sz="2400" dirty="0"/>
              <a:t> </a:t>
            </a:r>
            <a:r>
              <a:rPr lang="nl-BE" sz="2400" dirty="0" err="1"/>
              <a:t>Education</a:t>
            </a:r>
            <a:r>
              <a:rPr lang="nl-BE" sz="2400" dirty="0"/>
              <a:t> Curriculum]</a:t>
            </a:r>
            <a:endParaRPr lang="nl-BE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© Copyright CEGO 2011</a:t>
            </a:r>
          </a:p>
        </p:txBody>
      </p:sp>
    </p:spTree>
    <p:extLst>
      <p:ext uri="{BB962C8B-B14F-4D97-AF65-F5344CB8AC3E}">
        <p14:creationId xmlns:p14="http://schemas.microsoft.com/office/powerpoint/2010/main" val="373833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32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32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32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32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4" grpId="0" autoUpdateAnimBg="0"/>
      <p:bldP spid="632837" grpId="0" build="allAtOnce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C00000"/>
                </a:solidFill>
              </a:rPr>
              <a:t>Plánování a hodnocení podporující osobnost dítěte</a:t>
            </a:r>
            <a:endParaRPr lang="en-GB" sz="3200" dirty="0" smtClean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686800" cy="4525962"/>
          </a:xfrm>
        </p:spPr>
        <p:txBody>
          <a:bodyPr rtlCol="0">
            <a:normAutofit/>
          </a:bodyPr>
          <a:lstStyle/>
          <a:p>
            <a:pPr lvl="4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1200" b="1" i="1" dirty="0" smtClean="0"/>
              <a:t>		</a:t>
            </a:r>
            <a:r>
              <a:rPr lang="cs-CZ" sz="2400" b="1" i="1" dirty="0" smtClean="0"/>
              <a:t>Hodnocení učitele</a:t>
            </a:r>
            <a:endParaRPr lang="en-GB" sz="2400" b="1" i="1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GB" sz="1800" b="1" i="1" dirty="0" smtClean="0"/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b="1" i="1" dirty="0" smtClean="0"/>
              <a:t>            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b="1" i="1" dirty="0" smtClean="0"/>
              <a:t>      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b="1" i="1" dirty="0" smtClean="0"/>
              <a:t>         </a:t>
            </a:r>
            <a:r>
              <a:rPr lang="cs-CZ" sz="2400" b="1" i="1" dirty="0" smtClean="0"/>
              <a:t>Činnost</a:t>
            </a:r>
            <a:endParaRPr lang="en-GB" sz="2400" b="1" i="1" dirty="0" smtClean="0"/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b="1" i="1" dirty="0" smtClean="0"/>
              <a:t> 			</a:t>
            </a:r>
            <a:r>
              <a:rPr lang="en-GB" sz="2400" b="1" i="1" dirty="0" smtClean="0"/>
              <a:t>                                           </a:t>
            </a:r>
            <a:r>
              <a:rPr lang="cs-CZ" sz="2400" b="1" i="1" dirty="0" smtClean="0"/>
              <a:t>Zpětná vazba</a:t>
            </a:r>
            <a:endParaRPr lang="en-GB" sz="2400" b="1" i="1" dirty="0" smtClean="0"/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/>
              <a:t>	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/>
              <a:t>                             </a:t>
            </a:r>
            <a:r>
              <a:rPr lang="en-GB" sz="2400" b="1" dirty="0" smtClean="0"/>
              <a:t>   </a:t>
            </a:r>
            <a:r>
              <a:rPr lang="cs-CZ" sz="2400" b="1" i="1" dirty="0" smtClean="0"/>
              <a:t>Sebehodnocení dítěte</a:t>
            </a:r>
            <a:endParaRPr lang="en-GB" sz="2400" dirty="0" smtClean="0"/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/>
              <a:t>                   	</a:t>
            </a:r>
            <a:endParaRPr lang="en-GB" sz="1800" b="1" i="1" dirty="0" smtClean="0"/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b="1" i="1" dirty="0" smtClean="0"/>
              <a:t>                                                                       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b="1" i="1" dirty="0" smtClean="0"/>
              <a:t>	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b="1" i="1" dirty="0" smtClean="0">
                <a:solidFill>
                  <a:srgbClr val="0070C0"/>
                </a:solidFill>
              </a:rPr>
              <a:t>                                       </a:t>
            </a:r>
            <a:r>
              <a:rPr lang="cs-CZ" sz="2400" b="1" i="1" dirty="0" smtClean="0">
                <a:solidFill>
                  <a:srgbClr val="C00000"/>
                </a:solidFill>
              </a:rPr>
              <a:t>Nová činnost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i="1" dirty="0">
                <a:solidFill>
                  <a:srgbClr val="C00000"/>
                </a:solidFill>
              </a:rPr>
              <a:t>	</a:t>
            </a:r>
            <a:r>
              <a:rPr lang="cs-CZ" sz="2400" b="1" i="1" dirty="0" smtClean="0">
                <a:solidFill>
                  <a:srgbClr val="C00000"/>
                </a:solidFill>
              </a:rPr>
              <a:t>	 podporující rozvoj dítěte</a:t>
            </a:r>
            <a:endParaRPr lang="en-GB" sz="2400" b="1" i="1" dirty="0" smtClean="0">
              <a:solidFill>
                <a:srgbClr val="C00000"/>
              </a:solidFill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rgbClr val="C00000"/>
                </a:solidFill>
              </a:rPr>
              <a:t>                   </a:t>
            </a:r>
            <a:endParaRPr lang="cs-CZ" sz="2400" i="1" dirty="0" smtClean="0">
              <a:solidFill>
                <a:srgbClr val="C00000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GB" sz="1800" i="1" dirty="0" smtClean="0"/>
          </a:p>
          <a:p>
            <a:pPr lvl="4" fontAlgn="auto">
              <a:lnSpc>
                <a:spcPct val="80000"/>
              </a:lnSpc>
              <a:spcAft>
                <a:spcPts val="0"/>
              </a:spcAft>
              <a:buFont typeface="Wingdings 2"/>
              <a:buChar char=""/>
              <a:defRPr/>
            </a:pPr>
            <a:endParaRPr lang="cs-CZ" i="1" dirty="0" smtClean="0">
              <a:solidFill>
                <a:srgbClr val="C00000"/>
              </a:solidFill>
            </a:endParaRPr>
          </a:p>
          <a:p>
            <a:pPr lvl="4" fontAlgn="auto">
              <a:lnSpc>
                <a:spcPct val="80000"/>
              </a:lnSpc>
              <a:spcAft>
                <a:spcPts val="0"/>
              </a:spcAft>
              <a:buFont typeface="Wingdings 2"/>
              <a:buChar char=""/>
              <a:defRPr/>
            </a:pPr>
            <a:endParaRPr lang="cs-CZ" sz="1400" i="1" dirty="0" smtClean="0">
              <a:solidFill>
                <a:srgbClr val="C00000"/>
              </a:solidFill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 rot="-7915898">
            <a:off x="1616869" y="1656557"/>
            <a:ext cx="733425" cy="1214437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rot="-2519313">
            <a:off x="5758473" y="1984375"/>
            <a:ext cx="796925" cy="1214438"/>
          </a:xfrm>
          <a:prstGeom prst="curvedLeftArrow">
            <a:avLst>
              <a:gd name="adj1" fmla="val 33096"/>
              <a:gd name="adj2" fmla="val 6619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8866991">
            <a:off x="1409700" y="3673475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 rot="2520146">
            <a:off x="5741988" y="3803650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48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česká školní inspekce 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5000" b="1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prezentace ČŠI - vzor (2)" id="{58D6B30A-CA8E-4D9F-A069-018312819F3F}" vid="{BC3C9A63-A765-4694-B9CE-7B67BEE5F57E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7D418B95CDC6749B3D32E689CEC0C44" ma:contentTypeVersion="0" ma:contentTypeDescription="Vytvoří nový dokument" ma:contentTypeScope="" ma:versionID="da5a7c49414991fa1c6f906671b8d90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833095-4E31-4247-B899-B50631B90A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FD2A267-416B-48EF-AC73-F75C66BA0D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02461F-82E7-4A8B-8887-7CD30377700D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prezentace ČŠI - vzor (2)</Template>
  <TotalTime>894</TotalTime>
  <Words>370</Words>
  <Application>Microsoft Office PowerPoint</Application>
  <PresentationFormat>Předvádění na obrazovce (4:3)</PresentationFormat>
  <Paragraphs>115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22" baseType="lpstr">
      <vt:lpstr>Arial</vt:lpstr>
      <vt:lpstr>ArialMT</vt:lpstr>
      <vt:lpstr>Calibri</vt:lpstr>
      <vt:lpstr>Comic Sans MS</vt:lpstr>
      <vt:lpstr>Symbol</vt:lpstr>
      <vt:lpstr>Tahoma</vt:lpstr>
      <vt:lpstr>Times New Roman</vt:lpstr>
      <vt:lpstr>Verdana</vt:lpstr>
      <vt:lpstr>Wingdings</vt:lpstr>
      <vt:lpstr>Wingdings 2</vt:lpstr>
      <vt:lpstr>WP IconicSymbolsB</vt:lpstr>
      <vt:lpstr>česká školní inspekce šablona</vt:lpstr>
      <vt:lpstr>Motiv systému Office</vt:lpstr>
      <vt:lpstr>Prezentace aplikace PowerPoint</vt:lpstr>
      <vt:lpstr>Co jsou Evropské školy?</vt:lpstr>
      <vt:lpstr>Děti v Evropských školách</vt:lpstr>
      <vt:lpstr>Co přinese budoucnost? </vt:lpstr>
      <vt:lpstr>Základní principy předškolního vzdělávání v Evropských školách</vt:lpstr>
      <vt:lpstr>Kurikulum pro předškolní vzdělávání</vt:lpstr>
      <vt:lpstr>Struktura vzdělávacího programu</vt:lpstr>
      <vt:lpstr>Prezentace aplikace PowerPoint</vt:lpstr>
      <vt:lpstr>Plánování a hodnocení podporující osobnost dítěte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Picková Marie</dc:creator>
  <cp:lastModifiedBy>user</cp:lastModifiedBy>
  <cp:revision>79</cp:revision>
  <cp:lastPrinted>2015-05-12T07:07:07Z</cp:lastPrinted>
  <dcterms:created xsi:type="dcterms:W3CDTF">2014-01-14T12:07:55Z</dcterms:created>
  <dcterms:modified xsi:type="dcterms:W3CDTF">2015-06-03T07:01:54Z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0x010100D7D418B95CDC6749B3D32E689CEC0C44</vt:lpwstr>
  </property>
</Properties>
</file>