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8" r:id="rId1"/>
  </p:sldMasterIdLst>
  <p:handoutMasterIdLst>
    <p:handoutMasterId r:id="rId7"/>
  </p:handoutMasterIdLst>
  <p:sldIdLst>
    <p:sldId id="256" r:id="rId2"/>
    <p:sldId id="257" r:id="rId3"/>
    <p:sldId id="258" r:id="rId4"/>
    <p:sldId id="259" r:id="rId5"/>
    <p:sldId id="260" r:id="rId6"/>
  </p:sldIdLst>
  <p:sldSz cx="12192000" cy="6858000"/>
  <p:notesSz cx="6645275" cy="9775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79619" cy="48879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64118" y="0"/>
            <a:ext cx="2879619" cy="488791"/>
          </a:xfrm>
          <a:prstGeom prst="rect">
            <a:avLst/>
          </a:prstGeom>
        </p:spPr>
        <p:txBody>
          <a:bodyPr vert="horz" lIns="91440" tIns="45720" rIns="91440" bIns="45720" rtlCol="0"/>
          <a:lstStyle>
            <a:lvl1pPr algn="r">
              <a:defRPr sz="1200"/>
            </a:lvl1pPr>
          </a:lstStyle>
          <a:p>
            <a:fld id="{CAE5265E-560E-474E-A150-751E572BE437}" type="datetimeFigureOut">
              <a:rPr lang="de-DE" smtClean="0"/>
              <a:t>29.05.2015</a:t>
            </a:fld>
            <a:endParaRPr lang="de-DE"/>
          </a:p>
        </p:txBody>
      </p:sp>
      <p:sp>
        <p:nvSpPr>
          <p:cNvPr id="4" name="Fußzeilenplatzhalter 3"/>
          <p:cNvSpPr>
            <a:spLocks noGrp="1"/>
          </p:cNvSpPr>
          <p:nvPr>
            <p:ph type="ftr" sz="quarter" idx="2"/>
          </p:nvPr>
        </p:nvSpPr>
        <p:spPr>
          <a:xfrm>
            <a:off x="0" y="9285337"/>
            <a:ext cx="2879619" cy="48879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64118" y="9285337"/>
            <a:ext cx="2879619" cy="488791"/>
          </a:xfrm>
          <a:prstGeom prst="rect">
            <a:avLst/>
          </a:prstGeom>
        </p:spPr>
        <p:txBody>
          <a:bodyPr vert="horz" lIns="91440" tIns="45720" rIns="91440" bIns="45720" rtlCol="0" anchor="b"/>
          <a:lstStyle>
            <a:lvl1pPr algn="r">
              <a:defRPr sz="1200"/>
            </a:lvl1pPr>
          </a:lstStyle>
          <a:p>
            <a:fld id="{FAEE12FE-27EC-4C1A-96ED-03AFB8EAA5CA}" type="slidenum">
              <a:rPr lang="de-DE" smtClean="0"/>
              <a:t>‹#›</a:t>
            </a:fld>
            <a:endParaRPr lang="de-DE"/>
          </a:p>
        </p:txBody>
      </p:sp>
    </p:spTree>
    <p:extLst>
      <p:ext uri="{BB962C8B-B14F-4D97-AF65-F5344CB8AC3E}">
        <p14:creationId xmlns:p14="http://schemas.microsoft.com/office/powerpoint/2010/main" val="29428429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496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431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3531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3512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99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6542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73641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3127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6816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0163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3788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1496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6079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3169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255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042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1415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5/29/2015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205491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 id="214748374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chola-europaea.eu/ELC/popups0/5.pdf" TargetMode="External"/><Relationship Id="rId2" Type="http://schemas.openxmlformats.org/officeDocument/2006/relationships/hyperlink" Target="http://www.schola-europaea.eu/ELC/popups/04.pdf" TargetMode="External"/><Relationship Id="rId1" Type="http://schemas.openxmlformats.org/officeDocument/2006/relationships/slideLayout" Target="../slideLayouts/slideLayout6.xml"/><Relationship Id="rId4" Type="http://schemas.openxmlformats.org/officeDocument/2006/relationships/hyperlink" Target="http://www.schola-europaea.eu/ELC/popups/0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Early Education Curriculum in the</a:t>
            </a:r>
            <a:br>
              <a:rPr lang="en-GB" dirty="0" smtClean="0"/>
            </a:br>
            <a:r>
              <a:rPr lang="en-GB" dirty="0" smtClean="0"/>
              <a:t>European School </a:t>
            </a:r>
            <a:endParaRPr lang="en-GB" dirty="0"/>
          </a:p>
        </p:txBody>
      </p:sp>
      <p:sp>
        <p:nvSpPr>
          <p:cNvPr id="3" name="Subtitle 2"/>
          <p:cNvSpPr>
            <a:spLocks noGrp="1"/>
          </p:cNvSpPr>
          <p:nvPr>
            <p:ph type="subTitle" idx="1"/>
          </p:nvPr>
        </p:nvSpPr>
        <p:spPr/>
        <p:txBody>
          <a:bodyPr/>
          <a:lstStyle/>
          <a:p>
            <a:r>
              <a:rPr lang="en-GB" dirty="0" smtClean="0"/>
              <a:t>June 2015</a:t>
            </a:r>
            <a:endParaRPr lang="en-GB" dirty="0"/>
          </a:p>
        </p:txBody>
      </p:sp>
    </p:spTree>
    <p:extLst>
      <p:ext uri="{BB962C8B-B14F-4D97-AF65-F5344CB8AC3E}">
        <p14:creationId xmlns:p14="http://schemas.microsoft.com/office/powerpoint/2010/main" val="2724303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Holistic Child</a:t>
            </a:r>
            <a:endParaRPr lang="en-GB" dirty="0"/>
          </a:p>
        </p:txBody>
      </p:sp>
      <p:sp>
        <p:nvSpPr>
          <p:cNvPr id="4" name="Rechteck 3"/>
          <p:cNvSpPr/>
          <p:nvPr/>
        </p:nvSpPr>
        <p:spPr>
          <a:xfrm>
            <a:off x="479685" y="2397313"/>
            <a:ext cx="11332564" cy="4247317"/>
          </a:xfrm>
          <a:prstGeom prst="rect">
            <a:avLst/>
          </a:prstGeom>
        </p:spPr>
        <p:txBody>
          <a:bodyPr wrap="square">
            <a:spAutoFit/>
          </a:bodyPr>
          <a:lstStyle/>
          <a:p>
            <a:r>
              <a:rPr lang="en-US" dirty="0" smtClean="0"/>
              <a:t>Early Education is a fundamental part of life long education and learning and its central role is to support children’s growth into ethical and responsible members of society. </a:t>
            </a:r>
            <a:br>
              <a:rPr lang="en-US" dirty="0" smtClean="0"/>
            </a:br>
            <a:r>
              <a:rPr lang="en-US" dirty="0" smtClean="0"/>
              <a:t/>
            </a:r>
            <a:br>
              <a:rPr lang="en-US" dirty="0" smtClean="0"/>
            </a:br>
            <a:r>
              <a:rPr lang="en-US" dirty="0" smtClean="0"/>
              <a:t>Teaching and learning in the early years supports and monitors children’s </a:t>
            </a:r>
            <a:r>
              <a:rPr lang="en-US" b="1" dirty="0" smtClean="0">
                <a:hlinkClick r:id="rId2"/>
              </a:rPr>
              <a:t>physical and psychological wellbeing, including social, cognitive </a:t>
            </a:r>
            <a:r>
              <a:rPr lang="en-US" dirty="0" smtClean="0"/>
              <a:t>and </a:t>
            </a:r>
            <a:r>
              <a:rPr lang="en-US" b="1" dirty="0" smtClean="0">
                <a:hlinkClick r:id="rId3"/>
              </a:rPr>
              <a:t>emotional development </a:t>
            </a:r>
            <a:r>
              <a:rPr lang="en-US" dirty="0" smtClean="0"/>
              <a:t>and helps to prevent any difficulties that may arise by creating the best possible learning opportunities.</a:t>
            </a:r>
            <a:br>
              <a:rPr lang="en-US" dirty="0" smtClean="0"/>
            </a:br>
            <a:r>
              <a:rPr lang="en-US" dirty="0" smtClean="0"/>
              <a:t/>
            </a:r>
            <a:br>
              <a:rPr lang="en-US" dirty="0" smtClean="0"/>
            </a:br>
            <a:r>
              <a:rPr lang="en-US" dirty="0" smtClean="0"/>
              <a:t>Teaching and learning in the early years is </a:t>
            </a:r>
            <a:r>
              <a:rPr lang="en-US" b="1" dirty="0" smtClean="0">
                <a:hlinkClick r:id="rId4"/>
              </a:rPr>
              <a:t>holistic</a:t>
            </a:r>
            <a:r>
              <a:rPr lang="en-US" dirty="0" smtClean="0"/>
              <a:t> and different areas of development are not separated. In the EEC document as well as in daily school life children, their experiences and actions are central.</a:t>
            </a:r>
            <a:br>
              <a:rPr lang="en-US" dirty="0" smtClean="0"/>
            </a:br>
            <a:r>
              <a:rPr lang="en-US" dirty="0" smtClean="0"/>
              <a:t/>
            </a:r>
            <a:br>
              <a:rPr lang="en-US" dirty="0" smtClean="0"/>
            </a:br>
            <a:r>
              <a:rPr lang="en-US" dirty="0" smtClean="0"/>
              <a:t>It is important to strengthen children’s healthy sense of self-esteem with the aid of positive learning experiences and to provide opportunities for diverse interaction with other people. Children’s world of experiences shall be enriched and they shall be assisted as they seek to find new areas of interest. </a:t>
            </a:r>
            <a:endParaRPr lang="de-DE" dirty="0"/>
          </a:p>
        </p:txBody>
      </p:sp>
    </p:spTree>
    <p:extLst>
      <p:ext uri="{BB962C8B-B14F-4D97-AF65-F5344CB8AC3E}">
        <p14:creationId xmlns:p14="http://schemas.microsoft.com/office/powerpoint/2010/main" val="4188625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plan with the EEC?</a:t>
            </a:r>
            <a:endParaRPr lang="en-GB" dirty="0"/>
          </a:p>
        </p:txBody>
      </p:sp>
      <p:sp>
        <p:nvSpPr>
          <p:cNvPr id="3" name="Rectangle 2"/>
          <p:cNvSpPr/>
          <p:nvPr/>
        </p:nvSpPr>
        <p:spPr>
          <a:xfrm>
            <a:off x="471339" y="2608425"/>
            <a:ext cx="11236751" cy="3970318"/>
          </a:xfrm>
          <a:prstGeom prst="rect">
            <a:avLst/>
          </a:prstGeom>
        </p:spPr>
        <p:txBody>
          <a:bodyPr wrap="square">
            <a:spAutoFit/>
          </a:bodyPr>
          <a:lstStyle/>
          <a:p>
            <a:r>
              <a:rPr lang="en-US" b="1" i="1" dirty="0"/>
              <a:t>Principles of good planning:</a:t>
            </a:r>
            <a:endParaRPr lang="de-DE" dirty="0"/>
          </a:p>
          <a:p>
            <a:pPr marL="285750" lvl="0" indent="-285750">
              <a:buFont typeface="Arial" panose="020B0604020202020204" pitchFamily="34" charset="0"/>
              <a:buChar char="•"/>
            </a:pPr>
            <a:r>
              <a:rPr lang="en-US" dirty="0"/>
              <a:t>Clear</a:t>
            </a:r>
            <a:endParaRPr lang="de-DE" dirty="0"/>
          </a:p>
          <a:p>
            <a:pPr marL="285750" lvl="0" indent="-285750">
              <a:buFont typeface="Arial" panose="020B0604020202020204" pitchFamily="34" charset="0"/>
              <a:buChar char="•"/>
            </a:pPr>
            <a:r>
              <a:rPr lang="en-US" dirty="0"/>
              <a:t>Structured</a:t>
            </a:r>
            <a:endParaRPr lang="de-DE" dirty="0"/>
          </a:p>
          <a:p>
            <a:pPr marL="285750" lvl="0" indent="-285750">
              <a:buFont typeface="Arial" panose="020B0604020202020204" pitchFamily="34" charset="0"/>
              <a:buChar char="•"/>
            </a:pPr>
            <a:r>
              <a:rPr lang="en-US" dirty="0"/>
              <a:t>Curriculum coverage</a:t>
            </a:r>
            <a:endParaRPr lang="de-DE" dirty="0"/>
          </a:p>
          <a:p>
            <a:pPr marL="285750" lvl="0" indent="-285750">
              <a:buFont typeface="Arial" panose="020B0604020202020204" pitchFamily="34" charset="0"/>
              <a:buChar char="•"/>
            </a:pPr>
            <a:r>
              <a:rPr lang="en-US" dirty="0"/>
              <a:t>Harmonized within the nursery</a:t>
            </a:r>
            <a:endParaRPr lang="de-DE" dirty="0"/>
          </a:p>
          <a:p>
            <a:pPr marL="285750" lvl="0" indent="-285750">
              <a:buFont typeface="Arial" panose="020B0604020202020204" pitchFamily="34" charset="0"/>
              <a:buChar char="•"/>
            </a:pPr>
            <a:r>
              <a:rPr lang="en-US" dirty="0"/>
              <a:t>Regularly evaluated</a:t>
            </a:r>
            <a:endParaRPr lang="de-DE" dirty="0"/>
          </a:p>
          <a:p>
            <a:pPr marL="285750" lvl="0" indent="-285750">
              <a:buFont typeface="Arial" panose="020B0604020202020204" pitchFamily="34" charset="0"/>
              <a:buChar char="•"/>
            </a:pPr>
            <a:r>
              <a:rPr lang="en-US" dirty="0"/>
              <a:t>Focusing  on the holistic approach</a:t>
            </a:r>
            <a:endParaRPr lang="de-DE" dirty="0"/>
          </a:p>
          <a:p>
            <a:pPr lvl="0"/>
            <a:endParaRPr lang="en-US" dirty="0"/>
          </a:p>
          <a:p>
            <a:pPr lvl="0"/>
            <a:r>
              <a:rPr lang="en-US" dirty="0"/>
              <a:t>The planning for the class is based on the common agreed projects, programs and themes but taking into account the composition of the class and interests of children</a:t>
            </a:r>
            <a:endParaRPr lang="de-DE" sz="1600" dirty="0"/>
          </a:p>
          <a:p>
            <a:pPr lvl="0"/>
            <a:r>
              <a:rPr lang="en-US" dirty="0"/>
              <a:t>It is an open working document, which is flexible and allows for unexpected learning opportunities. It should </a:t>
            </a:r>
            <a:r>
              <a:rPr lang="en-US" dirty="0" smtClean="0"/>
              <a:t>also be </a:t>
            </a:r>
            <a:r>
              <a:rPr lang="en-US" dirty="0"/>
              <a:t>influenced </a:t>
            </a:r>
            <a:r>
              <a:rPr lang="en-US" dirty="0" smtClean="0"/>
              <a:t>by </a:t>
            </a:r>
            <a:r>
              <a:rPr lang="en-US" dirty="0"/>
              <a:t>the ideas, interests of children, by the current situation in the </a:t>
            </a:r>
            <a:r>
              <a:rPr lang="en-US" dirty="0" smtClean="0"/>
              <a:t>classroom and it has </a:t>
            </a:r>
            <a:r>
              <a:rPr lang="en-US" dirty="0"/>
              <a:t>to be regularly evaluated by the teacher and modified, added…</a:t>
            </a:r>
            <a:endParaRPr lang="de-DE" sz="1600" dirty="0"/>
          </a:p>
          <a:p>
            <a:pPr lvl="0"/>
            <a:r>
              <a:rPr lang="en-US" dirty="0"/>
              <a:t>Planning should be presented in the following parts.</a:t>
            </a:r>
            <a:endParaRPr lang="de-DE" sz="1600" dirty="0"/>
          </a:p>
        </p:txBody>
      </p:sp>
    </p:spTree>
    <p:extLst>
      <p:ext uri="{BB962C8B-B14F-4D97-AF65-F5344CB8AC3E}">
        <p14:creationId xmlns:p14="http://schemas.microsoft.com/office/powerpoint/2010/main" val="321777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Detailed planning</a:t>
            </a:r>
            <a:endParaRPr lang="en-GB" dirty="0"/>
          </a:p>
        </p:txBody>
      </p:sp>
      <p:sp>
        <p:nvSpPr>
          <p:cNvPr id="4" name="Rechteck 3"/>
          <p:cNvSpPr/>
          <p:nvPr/>
        </p:nvSpPr>
        <p:spPr>
          <a:xfrm>
            <a:off x="366254" y="2966474"/>
            <a:ext cx="11332564" cy="2585323"/>
          </a:xfrm>
          <a:prstGeom prst="rect">
            <a:avLst/>
          </a:prstGeom>
        </p:spPr>
        <p:txBody>
          <a:bodyPr wrap="square">
            <a:spAutoFit/>
          </a:bodyPr>
          <a:lstStyle/>
          <a:p>
            <a:pPr lvl="1"/>
            <a:r>
              <a:rPr lang="en-US" dirty="0" smtClean="0"/>
              <a:t>Long </a:t>
            </a:r>
            <a:r>
              <a:rPr lang="en-US" dirty="0"/>
              <a:t>term planning with cross-curricular </a:t>
            </a:r>
            <a:r>
              <a:rPr lang="en-US" dirty="0" smtClean="0"/>
              <a:t>opportunities</a:t>
            </a:r>
          </a:p>
          <a:p>
            <a:pPr lvl="1"/>
            <a:r>
              <a:rPr lang="en-US" dirty="0" smtClean="0"/>
              <a:t>Medium term planning including objectives, activities and timing</a:t>
            </a:r>
            <a:endParaRPr lang="de-DE" sz="1600" dirty="0" smtClean="0"/>
          </a:p>
          <a:p>
            <a:pPr lvl="1"/>
            <a:r>
              <a:rPr lang="en-US" dirty="0" smtClean="0"/>
              <a:t>Short term: Weekly/daily planning objectives, activities, outcomes, methods, resources, differentiation and assessment opportunities</a:t>
            </a:r>
            <a:endParaRPr lang="de-DE" sz="1600" dirty="0" smtClean="0"/>
          </a:p>
          <a:p>
            <a:pPr lvl="1"/>
            <a:r>
              <a:rPr lang="en-US" dirty="0" smtClean="0"/>
              <a:t>Cyclical planning with fixed competencies for repeated projects (Christmas, seasons etc.)  can be the basis for the medium term planning</a:t>
            </a:r>
            <a:endParaRPr lang="de-DE" sz="1600" dirty="0" smtClean="0"/>
          </a:p>
          <a:p>
            <a:pPr lvl="1"/>
            <a:r>
              <a:rPr lang="en-US" dirty="0" smtClean="0"/>
              <a:t>Planning of cross-curricular activities can be a mixture of the following:</a:t>
            </a:r>
            <a:endParaRPr lang="de-DE" sz="1600" dirty="0" smtClean="0"/>
          </a:p>
          <a:p>
            <a:pPr marL="742950" lvl="1" indent="-285750">
              <a:buFont typeface="Arial" panose="020B0604020202020204" pitchFamily="34" charset="0"/>
              <a:buChar char="•"/>
            </a:pPr>
            <a:r>
              <a:rPr lang="en-US" dirty="0" smtClean="0"/>
              <a:t>activities leading to the accomplishment of learning objectives</a:t>
            </a:r>
            <a:endParaRPr lang="de-DE" sz="1600" dirty="0" smtClean="0"/>
          </a:p>
          <a:p>
            <a:pPr marL="742950" lvl="1" indent="-285750">
              <a:buFont typeface="Arial" panose="020B0604020202020204" pitchFamily="34" charset="0"/>
              <a:buChar char="•"/>
            </a:pPr>
            <a:r>
              <a:rPr lang="en-US" dirty="0" smtClean="0"/>
              <a:t>competencies and  activities to achieve the objective</a:t>
            </a:r>
            <a:endParaRPr lang="de-DE" sz="1600" dirty="0"/>
          </a:p>
        </p:txBody>
      </p:sp>
    </p:spTree>
    <p:extLst>
      <p:ext uri="{BB962C8B-B14F-4D97-AF65-F5344CB8AC3E}">
        <p14:creationId xmlns:p14="http://schemas.microsoft.com/office/powerpoint/2010/main" val="1268723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Communication with parents</a:t>
            </a:r>
            <a:endParaRPr lang="en-GB" dirty="0"/>
          </a:p>
        </p:txBody>
      </p:sp>
      <p:sp>
        <p:nvSpPr>
          <p:cNvPr id="2" name="Inhaltsplatzhalter 1"/>
          <p:cNvSpPr>
            <a:spLocks noGrp="1"/>
          </p:cNvSpPr>
          <p:nvPr>
            <p:ph idx="1"/>
          </p:nvPr>
        </p:nvSpPr>
        <p:spPr/>
        <p:txBody>
          <a:bodyPr>
            <a:normAutofit fontScale="92500" lnSpcReduction="10000"/>
          </a:bodyPr>
          <a:lstStyle/>
          <a:p>
            <a:r>
              <a:rPr lang="en-US" dirty="0" smtClean="0"/>
              <a:t>Clear </a:t>
            </a:r>
            <a:r>
              <a:rPr lang="en-US" dirty="0"/>
              <a:t>constructive professional communication with parents</a:t>
            </a:r>
            <a:endParaRPr lang="en-GB" dirty="0"/>
          </a:p>
          <a:p>
            <a:r>
              <a:rPr lang="en-US" dirty="0"/>
              <a:t>Teachers try to establish a class/group community by including parents </a:t>
            </a:r>
            <a:endParaRPr lang="en-GB" dirty="0"/>
          </a:p>
          <a:p>
            <a:r>
              <a:rPr lang="en-US" dirty="0"/>
              <a:t>Class reps/Celebrations/Trips/ </a:t>
            </a:r>
            <a:endParaRPr lang="en-GB" dirty="0"/>
          </a:p>
          <a:p>
            <a:r>
              <a:rPr lang="en-GB" dirty="0"/>
              <a:t>Beginning of February : What is ESM?</a:t>
            </a:r>
          </a:p>
          <a:p>
            <a:r>
              <a:rPr lang="de-DE" dirty="0"/>
              <a:t>February : </a:t>
            </a:r>
            <a:r>
              <a:rPr lang="de-DE" dirty="0" smtClean="0"/>
              <a:t>Open </a:t>
            </a:r>
            <a:r>
              <a:rPr lang="de-DE" dirty="0" err="1" smtClean="0"/>
              <a:t>afternoon</a:t>
            </a:r>
            <a:r>
              <a:rPr lang="de-DE" dirty="0" smtClean="0"/>
              <a:t> </a:t>
            </a:r>
            <a:r>
              <a:rPr lang="de-DE" dirty="0" err="1" smtClean="0"/>
              <a:t>for</a:t>
            </a:r>
            <a:r>
              <a:rPr lang="de-DE" dirty="0" smtClean="0"/>
              <a:t> </a:t>
            </a:r>
            <a:r>
              <a:rPr lang="de-DE" dirty="0" err="1" smtClean="0"/>
              <a:t>parents</a:t>
            </a:r>
            <a:r>
              <a:rPr lang="de-DE" dirty="0" smtClean="0"/>
              <a:t> </a:t>
            </a:r>
            <a:r>
              <a:rPr lang="de-DE" dirty="0" err="1" smtClean="0"/>
              <a:t>and</a:t>
            </a:r>
            <a:r>
              <a:rPr lang="de-DE" dirty="0" smtClean="0"/>
              <a:t> </a:t>
            </a:r>
            <a:r>
              <a:rPr lang="de-DE" dirty="0" err="1" smtClean="0"/>
              <a:t>children</a:t>
            </a:r>
            <a:r>
              <a:rPr lang="de-DE" dirty="0" smtClean="0"/>
              <a:t> </a:t>
            </a:r>
            <a:endParaRPr lang="en-GB" dirty="0"/>
          </a:p>
          <a:p>
            <a:r>
              <a:rPr lang="fr-FR" dirty="0" err="1" smtClean="0"/>
              <a:t>Staggered</a:t>
            </a:r>
            <a:r>
              <a:rPr lang="fr-FR" dirty="0" smtClean="0"/>
              <a:t> </a:t>
            </a:r>
            <a:r>
              <a:rPr lang="fr-FR" dirty="0" err="1" smtClean="0"/>
              <a:t>start</a:t>
            </a:r>
            <a:endParaRPr lang="en-GB" dirty="0"/>
          </a:p>
          <a:p>
            <a:r>
              <a:rPr lang="en-GB" dirty="0" smtClean="0"/>
              <a:t>Parents’ Information Evening - September</a:t>
            </a:r>
            <a:endParaRPr lang="en-GB" dirty="0"/>
          </a:p>
          <a:p>
            <a:r>
              <a:rPr lang="fr-FR" dirty="0" smtClean="0"/>
              <a:t>Parent Meeting - </a:t>
            </a:r>
            <a:r>
              <a:rPr lang="fr-FR" dirty="0" err="1"/>
              <a:t>November</a:t>
            </a:r>
            <a:r>
              <a:rPr lang="fr-FR" dirty="0"/>
              <a:t> </a:t>
            </a:r>
            <a:r>
              <a:rPr lang="fr-FR" dirty="0" err="1"/>
              <a:t>und</a:t>
            </a:r>
            <a:r>
              <a:rPr lang="fr-FR" dirty="0"/>
              <a:t> April</a:t>
            </a:r>
            <a:endParaRPr lang="en-GB" dirty="0"/>
          </a:p>
          <a:p>
            <a:r>
              <a:rPr lang="fr-FR" dirty="0" smtClean="0"/>
              <a:t>Regular </a:t>
            </a:r>
            <a:r>
              <a:rPr lang="fr-FR" dirty="0" err="1" smtClean="0"/>
              <a:t>informal</a:t>
            </a:r>
            <a:r>
              <a:rPr lang="fr-FR" dirty="0" smtClean="0"/>
              <a:t> contact</a:t>
            </a:r>
            <a:endParaRPr lang="en-GB" dirty="0"/>
          </a:p>
        </p:txBody>
      </p:sp>
    </p:spTree>
    <p:extLst>
      <p:ext uri="{BB962C8B-B14F-4D97-AF65-F5344CB8AC3E}">
        <p14:creationId xmlns:p14="http://schemas.microsoft.com/office/powerpoint/2010/main" val="2964966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0</TotalTime>
  <Words>297</Words>
  <Application>Microsoft Office PowerPoint</Application>
  <PresentationFormat>Širokoúhlá obrazovka</PresentationFormat>
  <Paragraphs>34</Paragraphs>
  <Slides>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vt:i4>
      </vt:variant>
    </vt:vector>
  </HeadingPairs>
  <TitlesOfParts>
    <vt:vector size="10" baseType="lpstr">
      <vt:lpstr>Arial</vt:lpstr>
      <vt:lpstr>Calibri</vt:lpstr>
      <vt:lpstr>Century Gothic</vt:lpstr>
      <vt:lpstr>Wingdings 3</vt:lpstr>
      <vt:lpstr>Ion Boardroom</vt:lpstr>
      <vt:lpstr>Early Education Curriculum in the European School </vt:lpstr>
      <vt:lpstr>The Holistic Child</vt:lpstr>
      <vt:lpstr>How to plan with the EEC?</vt:lpstr>
      <vt:lpstr>Detailed planning</vt:lpstr>
      <vt:lpstr>Communication with parents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dc:creator>
  <cp:lastModifiedBy>Novotná Hana</cp:lastModifiedBy>
  <cp:revision>10</cp:revision>
  <cp:lastPrinted>2015-05-28T10:29:24Z</cp:lastPrinted>
  <dcterms:created xsi:type="dcterms:W3CDTF">2015-05-27T17:12:41Z</dcterms:created>
  <dcterms:modified xsi:type="dcterms:W3CDTF">2015-05-29T14:48:25Z</dcterms:modified>
</cp:coreProperties>
</file>