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1" r:id="rId2"/>
  </p:sldMasterIdLst>
  <p:notesMasterIdLst>
    <p:notesMasterId r:id="rId22"/>
  </p:notesMasterIdLst>
  <p:handoutMasterIdLst>
    <p:handoutMasterId r:id="rId23"/>
  </p:handoutMasterIdLst>
  <p:sldIdLst>
    <p:sldId id="319" r:id="rId3"/>
    <p:sldId id="336" r:id="rId4"/>
    <p:sldId id="353" r:id="rId5"/>
    <p:sldId id="370" r:id="rId6"/>
    <p:sldId id="358" r:id="rId7"/>
    <p:sldId id="350" r:id="rId8"/>
    <p:sldId id="343" r:id="rId9"/>
    <p:sldId id="345" r:id="rId10"/>
    <p:sldId id="347" r:id="rId11"/>
    <p:sldId id="366" r:id="rId12"/>
    <p:sldId id="351" r:id="rId13"/>
    <p:sldId id="357" r:id="rId14"/>
    <p:sldId id="368" r:id="rId15"/>
    <p:sldId id="359" r:id="rId16"/>
    <p:sldId id="360" r:id="rId17"/>
    <p:sldId id="361" r:id="rId18"/>
    <p:sldId id="362" r:id="rId19"/>
    <p:sldId id="365" r:id="rId20"/>
    <p:sldId id="364" r:id="rId21"/>
  </p:sldIdLst>
  <p:sldSz cx="9144000" cy="6858000" type="screen4x3"/>
  <p:notesSz cx="6645275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3" autoAdjust="0"/>
  </p:normalViewPr>
  <p:slideViewPr>
    <p:cSldViewPr>
      <p:cViewPr varScale="1">
        <p:scale>
          <a:sx n="100" d="100"/>
          <a:sy n="100" d="100"/>
        </p:scale>
        <p:origin x="13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EA640F1-27D9-47D1-9989-1EE1C5F24D31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CA18AAA-5D6C-49E5-87CC-217424EC0A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60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3BE2BBA-71A3-4A64-97DE-0ACF3FB4F505}" type="datetimeFigureOut">
              <a:rPr lang="en-US"/>
              <a:pPr/>
              <a:t>6/1/2015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89392A1-F976-4EE1-BCDD-0E118AD21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5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fld id="{B2F1B3BE-6F6A-4F80-A498-63C0507D15DC}" type="slidenum">
              <a:rPr lang="en-US" sz="1200">
                <a:latin typeface="Calibri" pitchFamily="34" charset="0"/>
              </a:rPr>
              <a:pPr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3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fld id="{6479F4DD-854A-4F41-A9F1-AF4BA2DAC2D7}" type="slidenum">
              <a:rPr lang="en-US" sz="1200">
                <a:latin typeface="Calibri" pitchFamily="34" charset="0"/>
              </a:rPr>
              <a:pPr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9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3803-8B68-4FC5-AD21-B9F8B70A161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25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392A1-F976-4EE1-BCDD-0E118AD21F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99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392A1-F976-4EE1-BCDD-0E118AD21F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2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392A1-F976-4EE1-BCDD-0E118AD21F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454025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cs-CZ" sz="3200" i="1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76213" y="187325"/>
            <a:ext cx="8763000" cy="6213475"/>
          </a:xfrm>
          <a:prstGeom prst="rect">
            <a:avLst/>
          </a:prstGeom>
          <a:noFill/>
          <a:ln w="9525" cap="rnd">
            <a:solidFill>
              <a:srgbClr val="6C6C6C"/>
            </a:solidFill>
            <a:prstDash val="dash"/>
            <a:miter lim="800000"/>
            <a:headEnd/>
            <a:tailEnd/>
          </a:ln>
          <a:effectLst>
            <a:outerShdw blurRad="25400" dist="12700" dir="5400000" algn="tl" rotWithShape="0">
              <a:schemeClr val="bg1">
                <a:alpha val="5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2EE2EFB-168D-4C9D-8643-D0E1FA3B4D3B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8" name="Rectangl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D808B2D2-324C-43F9-BFF7-48EE505231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37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427FD01-92FC-4C01-AF88-6708EE664266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91BA925-4484-4A25-B894-6820AFB8FC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085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EAC2876-27E9-40F2-BC12-97CDA2314AEF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A6E74C-2C6C-49FD-A4CC-F259E2A69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56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fld id="{4D42DC29-A07A-43E3-830C-4889F47E1905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D02110F8-E5AF-4984-90A5-FA2F3853B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0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fld id="{9E572A95-C8E6-455D-A1DB-DDE6CE2C4FDC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142396BA-F246-4157-8C77-C00ADD94E4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4492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fld id="{6AD21FCB-AD61-4CAE-8936-9A833F61C8A2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D231CF2D-BF5B-45F0-A6F6-92DD23458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7444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9D21EBFE-330A-4204-9972-DAC2A560C58D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067E10FB-92CE-4E21-9EEC-5F6C8F659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154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fld id="{A633A7A9-EEF4-4C3C-81E8-5187FBE88039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902AE680-D34D-4C69-A5E0-3A5861BB08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9873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fld id="{1C61B9C8-64AC-44DC-A2B7-5420457C7D17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2E9F3124-1A46-45B4-ADD6-B035EE66A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53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11BC9E2-87BB-4468-B849-386683805B29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D5EE7F0-C4F2-407F-A66D-AD4B15E3C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6302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36A106D6-15D9-4B58-8560-079F143D14EA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2552DAD-EE12-42D4-AE96-7F48A49065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63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0718FB0-2360-4CFB-831C-BC913E52C2A9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185C00B-D42E-49AB-9FD5-BB9D5F7D2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929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fld id="{966C3ECD-F29F-4B7F-9C20-8E3D825E52B4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F516878C-F8D0-41E1-80F9-5F1E2D723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597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_tradnl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_tradnl" noProof="1" smtClean="0"/>
              <a:t>Click to edit Master text styles</a:t>
            </a:r>
          </a:p>
          <a:p>
            <a:pPr lvl="1"/>
            <a:r>
              <a:rPr lang="es-ES_tradnl" noProof="1" smtClean="0"/>
              <a:t>Second level</a:t>
            </a:r>
          </a:p>
          <a:p>
            <a:pPr lvl="2"/>
            <a:r>
              <a:rPr lang="es-ES_tradnl" noProof="1" smtClean="0"/>
              <a:t>Third level</a:t>
            </a:r>
          </a:p>
          <a:p>
            <a:pPr lvl="3"/>
            <a:r>
              <a:rPr lang="es-ES_tradnl" noProof="1" smtClean="0"/>
              <a:t>Fourth level</a:t>
            </a:r>
          </a:p>
          <a:p>
            <a:pPr lvl="4"/>
            <a:r>
              <a:rPr lang="es-ES_tradnl" noProof="1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CBC82-8325-47FC-92EB-C0C7C3A6F58E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F195E-7459-487A-AA7E-9E4E2CDE9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6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2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3D9997-D0BF-4A60-9E09-ED56CF136995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4E35-BB35-4436-9FB4-6D7CE88804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6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E24B8AC8-4426-4378-B128-0011AA2B4E11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7910A69-07BF-4585-9D41-CFF526D28D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23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2D8040-6240-4750-954C-E4C08C2BF309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BF5C9-9765-40F8-80ED-D3E8E4E3A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35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166E93-D83B-4119-A8A7-61825156C967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778D5-C7FA-4B64-90C8-6F52034469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0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C035C-5347-4DBA-BC28-D780002F20D6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07800-7D3B-4117-ADA2-9893F16DA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1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3BB3E-FE52-454D-A28A-57EDC490CC8D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1DBC6-42D0-4466-823C-520D52EDD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12C42F7B-9578-4241-B400-83CEE6648CFE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5CDF771-E3CA-4847-8799-D97561BE6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BC4667-F756-4571-BA3D-0AA082E37CBC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77246B6-A8C3-4893-B52B-3B444B049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9747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99A4B-9DAD-4E41-AA0D-B55A6ECA218F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6F04B-6B66-401E-8A92-1C2ACD39CC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49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3814D-6717-4F04-8075-5201F7083BCB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42A02-9B8C-41F7-9E42-338DA8470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4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EF3C3-00AF-456C-A31C-3F9A863E9CCF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D4900-EB7D-4CFB-8E67-205399B2A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E9414-E411-4426-B81B-F6830A4B2C18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4986-ABBD-4EF2-B388-A46544ED58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3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76213" y="187325"/>
            <a:ext cx="8763000" cy="6213475"/>
          </a:xfrm>
          <a:prstGeom prst="rect">
            <a:avLst/>
          </a:prstGeom>
          <a:noFill/>
          <a:ln w="9525" cap="rnd">
            <a:solidFill>
              <a:srgbClr val="FFFFFF"/>
            </a:solidFill>
            <a:prstDash val="dash"/>
            <a:miter lim="800000"/>
            <a:headEnd/>
            <a:tailEnd/>
          </a:ln>
          <a:effectLst>
            <a:outerShdw blurRad="25400" dist="12700" dir="5400000" algn="tl" rotWithShape="0">
              <a:schemeClr val="bg1">
                <a:alpha val="5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9ACF7AF-D286-41E0-B62F-3F5419CAEC31}" type="datetime1">
              <a:rPr lang="en-US"/>
              <a:pPr/>
              <a:t>6/1/2015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Rectangl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7288FB5-0F86-4716-AD42-DC5B112D4569}" type="slidenum">
              <a:rPr lang="en-US"/>
              <a:pPr/>
              <a:t>‹#›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8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7989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0BFB727-D5D6-462D-AF2C-059C6EB5D176}" type="datetime1">
              <a:rPr lang="en-US"/>
              <a:pPr/>
              <a:t>6/1/2015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FB4AA76-30A0-438A-BC3E-205714F110BE}" type="slidenum">
              <a:rPr lang="en-US"/>
              <a:pPr/>
              <a:t>‹#›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8405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98897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29872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F292C5FE-868C-44CC-87DC-134370A4B7A1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F7F23F7-1E2A-45D8-BE14-687723EEBC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50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8CE6D651-A072-4170-950E-6D1AF65532C4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02E3B7E-3324-4682-9CC7-036C77BD5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455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3FF5B8A0-91F6-4E16-8E9B-5B1B70481D42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AF0C181-470B-43A5-B748-C732B09BF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242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B4A68CC-3923-461E-A484-CC0B278BD449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BA44CEB-9A9D-4703-A065-5B7DBDDBB0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342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A7C7CD2-B58D-4D99-9624-34C23E8302EC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8F39C47-DBCF-42C1-BBAB-77E3EFBF6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00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_tradnl" noProof="1" smtClean="0"/>
              <a:t>Click to edit Master title style</a:t>
            </a:r>
            <a:endParaRPr lang="en-US" dirty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 smtClean="0"/>
              <a:t>Click to edit Master text styles</a:t>
            </a:r>
          </a:p>
          <a:p>
            <a:pPr lvl="1"/>
            <a:r>
              <a:rPr lang="cs-CZ" noProof="1" smtClean="0"/>
              <a:t>Second level</a:t>
            </a:r>
          </a:p>
          <a:p>
            <a:pPr lvl="2"/>
            <a:r>
              <a:rPr lang="cs-CZ" noProof="1" smtClean="0"/>
              <a:t>Third level</a:t>
            </a:r>
          </a:p>
          <a:p>
            <a:pPr lvl="3"/>
            <a:r>
              <a:rPr lang="cs-CZ" noProof="1" smtClean="0"/>
              <a:t>Fourth level</a:t>
            </a:r>
          </a:p>
          <a:p>
            <a:pPr lvl="4"/>
            <a:r>
              <a:rPr lang="cs-CZ" noProof="1" smtClean="0"/>
              <a:t>Fifth level</a:t>
            </a:r>
            <a:endParaRPr lang="en-US" smtClean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3DA152A8-2BC1-482B-AADA-B969B8D8BFD6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2833AB-5925-4F48-97B0-164B334DCCD6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44" r:id="rId2"/>
    <p:sldLayoutId id="2147483745" r:id="rId3"/>
    <p:sldLayoutId id="2147483773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74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fld id="{72E2E085-1B49-446C-A67C-8D37EA4D4621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fld id="{12486044-2EBB-4175-BE7D-CF884C004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5" r:id="rId2"/>
    <p:sldLayoutId id="2147483764" r:id="rId3"/>
    <p:sldLayoutId id="2147483765" r:id="rId4"/>
    <p:sldLayoutId id="2147483766" r:id="rId5"/>
    <p:sldLayoutId id="2147483767" r:id="rId6"/>
    <p:sldLayoutId id="2147483776" r:id="rId7"/>
    <p:sldLayoutId id="2147483768" r:id="rId8"/>
    <p:sldLayoutId id="2147483769" r:id="rId9"/>
    <p:sldLayoutId id="2147483770" r:id="rId10"/>
    <p:sldLayoutId id="2147483771" r:id="rId11"/>
    <p:sldLayoutId id="2147483777" r:id="rId12"/>
    <p:sldLayoutId id="2147483778" r:id="rId13"/>
    <p:sldLayoutId id="2147483780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-europaea.eu/ELC/en/doc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6"/>
          <p:cNvSpPr>
            <a:spLocks noGrp="1"/>
          </p:cNvSpPr>
          <p:nvPr>
            <p:ph type="title"/>
          </p:nvPr>
        </p:nvSpPr>
        <p:spPr>
          <a:xfrm>
            <a:off x="84137" y="4498975"/>
            <a:ext cx="8297863" cy="1066800"/>
          </a:xfrm>
        </p:spPr>
        <p:txBody>
          <a:bodyPr/>
          <a:lstStyle/>
          <a:p>
            <a:pPr algn="l" eaLnBrk="1" hangingPunct="1"/>
            <a:r>
              <a:rPr sz="3600" dirty="0" smtClean="0"/>
              <a:t>Portfolios in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Nursery</a:t>
            </a:r>
            <a:r>
              <a:rPr lang="cs-CZ" sz="3600" dirty="0" smtClean="0"/>
              <a:t> </a:t>
            </a:r>
            <a:r>
              <a:rPr lang="cs-CZ" sz="3600" dirty="0" err="1" smtClean="0"/>
              <a:t>Cycle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European</a:t>
            </a:r>
            <a:r>
              <a:rPr lang="cs-CZ" sz="3600" dirty="0" smtClean="0"/>
              <a:t> </a:t>
            </a:r>
            <a:r>
              <a:rPr lang="cs-CZ" sz="3600" dirty="0" err="1" smtClean="0"/>
              <a:t>Schools</a:t>
            </a:r>
            <a:r>
              <a:rPr lang="cs-CZ" dirty="0" smtClean="0"/>
              <a:t/>
            </a:r>
            <a:br>
              <a:rPr lang="cs-CZ" dirty="0" smtClean="0"/>
            </a:br>
            <a:endParaRPr dirty="0" smtClean="0"/>
          </a:p>
        </p:txBody>
      </p:sp>
      <p:sp>
        <p:nvSpPr>
          <p:cNvPr id="39938" name="Rectangle 16"/>
          <p:cNvSpPr>
            <a:spLocks noGrp="1"/>
          </p:cNvSpPr>
          <p:nvPr>
            <p:ph type="body" sz="quarter" idx="10"/>
          </p:nvPr>
        </p:nvSpPr>
        <p:spPr>
          <a:xfrm>
            <a:off x="3963193" y="5708670"/>
            <a:ext cx="5180013" cy="1024454"/>
          </a:xfrm>
        </p:spPr>
        <p:txBody>
          <a:bodyPr/>
          <a:lstStyle/>
          <a:p>
            <a:pPr eaLnBrk="1" hangingPunct="1"/>
            <a:endParaRPr lang="en-US" dirty="0" smtClean="0">
              <a:ea typeface="MS PGothic" pitchFamily="34" charset="-128"/>
            </a:endParaRPr>
          </a:p>
          <a:p>
            <a:pPr eaLnBrk="1" hangingPunct="1"/>
            <a:endParaRPr lang="en-US" dirty="0" smtClean="0">
              <a:ea typeface="MS PGothic" pitchFamily="34" charset="-128"/>
            </a:endParaRPr>
          </a:p>
          <a:p>
            <a:pPr eaLnBrk="1" hangingPunct="1"/>
            <a:r>
              <a:rPr lang="en-US" dirty="0" smtClean="0">
                <a:ea typeface="MS PGothic" pitchFamily="34" charset="-128"/>
                <a:hlinkClick r:id="rId3"/>
              </a:rPr>
              <a:t>http://www.schola-europaea.eu/ELC/en/docs.html</a:t>
            </a:r>
            <a:r>
              <a:rPr lang="en-US" dirty="0" smtClean="0">
                <a:ea typeface="MS PGothic" pitchFamily="34" charset="-128"/>
              </a:rPr>
              <a:t> </a:t>
            </a:r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>
            <a:headEnd/>
            <a:tailEnd/>
          </a:ln>
        </p:spPr>
      </p:pic>
      <p:pic>
        <p:nvPicPr>
          <p:cNvPr id="3994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8194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" descr="Picture 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2225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fld id="{FE4AA82E-1F3C-4919-84D0-AFD3271270F2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3037" y="5565775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Lisa </a:t>
            </a:r>
            <a:r>
              <a:rPr lang="cs-CZ" sz="2000" dirty="0" err="1"/>
              <a:t>Melessaccio</a:t>
            </a:r>
            <a:r>
              <a:rPr lang="cs-CZ" sz="2000" dirty="0"/>
              <a:t>, ES </a:t>
            </a:r>
            <a:r>
              <a:rPr lang="cs-CZ" sz="2000" dirty="0" err="1"/>
              <a:t>Munich</a:t>
            </a:r>
            <a:r>
              <a:rPr lang="en-GB" sz="2000" dirty="0"/>
              <a:t> </a:t>
            </a:r>
            <a:endParaRPr lang="cs-CZ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4E35-BB35-4436-9FB4-6D7CE88804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94155"/>
            <a:ext cx="5960533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60" y="1066800"/>
            <a:ext cx="2743200" cy="48768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66386" y="609600"/>
            <a:ext cx="4572000" cy="156966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An effective and visual way to show progression or not.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228600" y="914400"/>
            <a:ext cx="2514600" cy="3540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A self-portrait is an activity repeated several times. This shows development and progress.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b="8140"/>
          <a:stretch>
            <a:fillRect/>
          </a:stretch>
        </p:blipFill>
        <p:spPr>
          <a:xfrm>
            <a:off x="2819400" y="457200"/>
            <a:ext cx="3276600" cy="4876800"/>
          </a:xfrm>
        </p:spPr>
      </p:pic>
      <p:pic>
        <p:nvPicPr>
          <p:cNvPr id="5" name="Bildplatzhalt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300" y="1752600"/>
            <a:ext cx="2743200" cy="48768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457200" y="1066800"/>
            <a:ext cx="1676400" cy="4708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My favourite colour, favourite animal, favourite friend, favourite game, what I like to do, what I like to eat, my favourite story, something I wish for!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0" b="9730"/>
          <a:stretch>
            <a:fillRect/>
          </a:stretch>
        </p:blipFill>
        <p:spPr>
          <a:xfrm>
            <a:off x="2362200" y="304800"/>
            <a:ext cx="3352800" cy="4800600"/>
          </a:xfrm>
        </p:spPr>
      </p:pic>
      <p:pic>
        <p:nvPicPr>
          <p:cNvPr id="5" name="Bildplatzhalt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6575"/>
          <a:stretch/>
        </p:blipFill>
        <p:spPr bwMode="auto">
          <a:xfrm>
            <a:off x="5872370" y="1351722"/>
            <a:ext cx="2743200" cy="4423603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6316"/>
          <a:stretch>
            <a:fillRect/>
          </a:stretch>
        </p:blipFill>
        <p:spPr>
          <a:xfrm>
            <a:off x="228600" y="228600"/>
            <a:ext cx="4724400" cy="3041737"/>
          </a:xfrm>
        </p:spPr>
      </p:pic>
      <p:pic>
        <p:nvPicPr>
          <p:cNvPr id="4" name="Bildplatzhalt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352800"/>
            <a:ext cx="5105400" cy="2871787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08"/>
          <a:stretch/>
        </p:blipFill>
        <p:spPr bwMode="auto">
          <a:xfrm>
            <a:off x="5334000" y="609600"/>
            <a:ext cx="3279913" cy="220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490791" y="406928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KWL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46282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reasurebox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b="11661"/>
          <a:stretch>
            <a:fillRect/>
          </a:stretch>
        </p:blipFill>
        <p:spPr>
          <a:xfrm>
            <a:off x="1447800" y="304800"/>
            <a:ext cx="5943600" cy="4457700"/>
          </a:xfrm>
          <a:ln w="9525"/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228600" y="5029200"/>
            <a:ext cx="4343400" cy="1600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A treasure chest can be used by children to collect their work.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51816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will this be </a:t>
            </a:r>
            <a:r>
              <a:rPr lang="en-GB" dirty="0" smtClean="0"/>
              <a:t>managed? </a:t>
            </a:r>
          </a:p>
          <a:p>
            <a:r>
              <a:rPr lang="en-GB" dirty="0" smtClean="0"/>
              <a:t>This is the next challenge 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nursery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 deepen the child's ownership of the portfolio.  </a:t>
            </a:r>
            <a:endParaRPr lang="en-US" kern="1200" dirty="0">
              <a:solidFill>
                <a:schemeClr val="tx1"/>
              </a:solidFill>
              <a:latin typeface="Century Schoolbook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62873" y="762000"/>
            <a:ext cx="3476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Self evaluation</a:t>
            </a:r>
            <a:endParaRPr lang="en-GB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0" y="-457200"/>
            <a:ext cx="5652089" cy="5900248"/>
            <a:chOff x="761999" y="578849"/>
            <a:chExt cx="5652089" cy="5900248"/>
          </a:xfrm>
        </p:grpSpPr>
        <p:sp>
          <p:nvSpPr>
            <p:cNvPr id="8" name="Rectangle 7"/>
            <p:cNvSpPr/>
            <p:nvPr/>
          </p:nvSpPr>
          <p:spPr>
            <a:xfrm>
              <a:off x="1066800" y="2301326"/>
              <a:ext cx="3305440" cy="41777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761999" y="578849"/>
              <a:ext cx="5652089" cy="238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pic>
          <p:nvPicPr>
            <p:cNvPr id="2049" name="Grafik 1" descr="http://ts1.mm.bing.net/th?&amp;id=HN.608036639318474996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20" y="4038600"/>
              <a:ext cx="2133600" cy="87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990631" y="3035143"/>
              <a:ext cx="361024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My feedback</a:t>
              </a:r>
              <a:r>
                <a:rPr kumimoji="0" lang="de-DE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…..</a:t>
              </a:r>
              <a:endParaRPr kumimoji="0" lang="de-DE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MG_0159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79" r="-38879"/>
          <a:stretch>
            <a:fillRect/>
          </a:stretch>
        </p:blipFill>
        <p:spPr>
          <a:xfrm>
            <a:off x="2057400" y="-11113"/>
            <a:ext cx="8686800" cy="6858001"/>
          </a:xfrm>
          <a:ln w="9525"/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Box 3"/>
          <p:cNvSpPr txBox="1">
            <a:spLocks noChangeArrowheads="1"/>
          </p:cNvSpPr>
          <p:nvPr/>
        </p:nvSpPr>
        <p:spPr bwMode="auto">
          <a:xfrm>
            <a:off x="381000" y="228600"/>
            <a:ext cx="2438400" cy="255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FFFFFF"/>
                </a:solidFill>
                <a:latin typeface="Calibri" pitchFamily="34" charset="0"/>
              </a:rPr>
              <a:t>Stickers can be created to reflect different self-assessments.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6819" y="1854845"/>
            <a:ext cx="3505200" cy="33528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ea typeface="MS PGothic" pitchFamily="34" charset="-128"/>
              </a:rPr>
              <a:t>Sharing portfolios with parents.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fld id="{F481A9B2-8B2C-445A-B45D-A22CE35F70D1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 eaLnBrk="1" hangingPunct="1"/>
              <a:t>17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33400"/>
            <a:ext cx="3124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/>
              <a:t>?</a:t>
            </a:r>
            <a:endParaRPr lang="en-US" sz="34400" kern="1200" dirty="0">
              <a:solidFill>
                <a:schemeClr val="tx1"/>
              </a:solidFill>
              <a:latin typeface="Century Schoolbook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B4E35-BB35-4436-9FB4-6D7CE8880436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45792"/>
              </p:ext>
            </p:extLst>
          </p:nvPr>
        </p:nvGraphicFramePr>
        <p:xfrm>
          <a:off x="838200" y="838200"/>
          <a:ext cx="8000999" cy="5204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931"/>
                <a:gridCol w="2575034"/>
                <a:gridCol w="2575034"/>
              </a:tblGrid>
              <a:tr h="234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For the </a:t>
                      </a:r>
                      <a:r>
                        <a:rPr lang="fr-FR" sz="1200" dirty="0" err="1">
                          <a:effectLst/>
                        </a:rPr>
                        <a:t>child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For the teacher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For the parents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354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 build  positive self-esteem 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To highlight success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To celebrate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611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develop awareness of his/her identity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help the child develop his/her identity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reflect family stories, culture and languages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611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develop awareness of the point of view of others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help the child discuss what to include and exclude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talk about the choices made.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868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develop awareness of what he/she likes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encourage and feed interests and passions and to help discover new interests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recognise and discuss the child's interests and preferences.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163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stimulate thinking and awareness of what he/she knows and can do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 help the child to identify and use his/her knowledge and learn new things.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 help consolidate and refine knowledge and abilities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be aware of the child's knowledge and abilities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  <a:tr h="868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reflect on his/her progress : self-assessment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encourage reflectiveness and a positive attitude which favours progress.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To encourage and support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8327" y="203285"/>
            <a:ext cx="716734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PORTFOLIO EARLY EDUCATION CURRICULUM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APPROVED BY THE JOINT TEACHING COMMITTEE ON 9, 10 and 11 FEBRUARY 2011 IN BRUSSELS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0070C0"/>
                </a:solidFill>
              </a:rPr>
              <a:t>Meetings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A </a:t>
            </a:r>
            <a:r>
              <a:rPr lang="en-GB" dirty="0"/>
              <a:t>powerful way of sharing information about children's development 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B</a:t>
            </a:r>
            <a:r>
              <a:rPr lang="en-GB" dirty="0" smtClean="0"/>
              <a:t>ased </a:t>
            </a:r>
            <a:r>
              <a:rPr lang="en-GB" dirty="0"/>
              <a:t>on the record of the children's development and on the </a:t>
            </a:r>
            <a:r>
              <a:rPr lang="en-GB" dirty="0" smtClean="0"/>
              <a:t>portfolio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Organised at least twice a year</a:t>
            </a:r>
            <a:endParaRPr 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If possible, the child participates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09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0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ea typeface="MS PGothic" pitchFamily="34" charset="-128"/>
              </a:rPr>
              <a:t>What does a portfolio look like?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fld id="{AF14F1F8-8CD1-46DC-BC20-28459E65A708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0" b="12590"/>
          <a:stretch>
            <a:fillRect/>
          </a:stretch>
        </p:blipFill>
        <p:spPr>
          <a:xfrm>
            <a:off x="609600" y="693859"/>
            <a:ext cx="2400025" cy="31923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781" y="685801"/>
            <a:ext cx="3482269" cy="195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6"/>
          <a:stretch/>
        </p:blipFill>
        <p:spPr bwMode="auto">
          <a:xfrm>
            <a:off x="2573448" y="3886200"/>
            <a:ext cx="1896665" cy="26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sz="6000" dirty="0" smtClean="0">
                <a:ea typeface="MS PGothic" pitchFamily="34" charset="-128"/>
              </a:rPr>
              <a:t>How do </a:t>
            </a:r>
            <a:r>
              <a:rPr lang="cs-CZ" sz="6000" dirty="0" err="1" smtClean="0">
                <a:ea typeface="MS PGothic" pitchFamily="34" charset="-128"/>
              </a:rPr>
              <a:t>we</a:t>
            </a:r>
            <a:r>
              <a:rPr lang="en-US" sz="6000" dirty="0" smtClean="0">
                <a:ea typeface="MS PGothic" pitchFamily="34" charset="-128"/>
              </a:rPr>
              <a:t> structure a portfolio?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fld id="{FBA2DF1C-DD95-46DB-8DF3-A8E0FEE00AE0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14400"/>
            <a:ext cx="7188200" cy="917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Structure of the Portfolio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Biography</a:t>
            </a:r>
            <a:r>
              <a:rPr lang="cs-CZ" sz="2800" dirty="0" smtClean="0">
                <a:solidFill>
                  <a:srgbClr val="C00000"/>
                </a:solidFill>
              </a:rPr>
              <a:t>:</a:t>
            </a:r>
            <a:r>
              <a:rPr lang="cs-CZ" sz="2800" dirty="0" smtClean="0"/>
              <a:t> </a:t>
            </a:r>
            <a:r>
              <a:rPr lang="en-GB" sz="2800" dirty="0" smtClean="0"/>
              <a:t>Who</a:t>
            </a:r>
            <a:r>
              <a:rPr lang="cs-CZ" sz="2800" dirty="0" smtClean="0"/>
              <a:t> </a:t>
            </a:r>
            <a:r>
              <a:rPr lang="en-GB" sz="2800" dirty="0" smtClean="0"/>
              <a:t>am</a:t>
            </a:r>
            <a:r>
              <a:rPr lang="cs-CZ" sz="2800" dirty="0" smtClean="0"/>
              <a:t> I? I </a:t>
            </a:r>
            <a:r>
              <a:rPr lang="en-GB" sz="2800" dirty="0" smtClean="0"/>
              <a:t>am</a:t>
            </a:r>
            <a:r>
              <a:rPr lang="cs-CZ" sz="2800" dirty="0" smtClean="0"/>
              <a:t> … I </a:t>
            </a:r>
            <a:r>
              <a:rPr lang="en-GB" sz="2800" dirty="0" smtClean="0"/>
              <a:t>come</a:t>
            </a:r>
            <a:r>
              <a:rPr lang="cs-CZ" sz="2800" dirty="0" smtClean="0"/>
              <a:t> </a:t>
            </a:r>
            <a:r>
              <a:rPr lang="en-GB" sz="2800" dirty="0" smtClean="0"/>
              <a:t>from</a:t>
            </a:r>
            <a:r>
              <a:rPr lang="cs-CZ" sz="2800" dirty="0" smtClean="0"/>
              <a:t> … I live in …</a:t>
            </a:r>
          </a:p>
          <a:p>
            <a:pPr marL="0" indent="0">
              <a:buNone/>
            </a:pPr>
            <a:r>
              <a:rPr lang="cs-CZ" sz="2800" dirty="0" smtClean="0"/>
              <a:t>I </a:t>
            </a:r>
            <a:r>
              <a:rPr lang="en-GB" sz="2800" dirty="0" smtClean="0"/>
              <a:t>like</a:t>
            </a:r>
            <a:r>
              <a:rPr lang="cs-CZ" sz="2800" dirty="0" smtClean="0"/>
              <a:t> … </a:t>
            </a:r>
            <a:r>
              <a:rPr lang="en-GB" sz="2800" dirty="0" smtClean="0"/>
              <a:t>I have a family </a:t>
            </a:r>
            <a:r>
              <a:rPr lang="cs-CZ" sz="2800" dirty="0" smtClean="0"/>
              <a:t>… </a:t>
            </a:r>
            <a:r>
              <a:rPr lang="en-GB" sz="2800" dirty="0" smtClean="0"/>
              <a:t>My friends are </a:t>
            </a:r>
            <a:r>
              <a:rPr lang="cs-CZ" sz="2800" dirty="0" smtClean="0"/>
              <a:t>…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Collection of the child´s work</a:t>
            </a:r>
            <a:r>
              <a:rPr lang="cs-CZ" sz="2800" dirty="0" smtClean="0">
                <a:solidFill>
                  <a:srgbClr val="C00000"/>
                </a:solidFill>
              </a:rPr>
              <a:t>: </a:t>
            </a:r>
            <a:r>
              <a:rPr lang="cs-CZ" sz="2800" dirty="0" smtClean="0"/>
              <a:t>4 </a:t>
            </a:r>
            <a:r>
              <a:rPr lang="en-GB" sz="2800" dirty="0" smtClean="0"/>
              <a:t>areas</a:t>
            </a:r>
            <a:r>
              <a:rPr lang="cs-CZ" sz="2800" dirty="0" smtClean="0"/>
              <a:t> </a:t>
            </a:r>
            <a:r>
              <a:rPr lang="en-GB" sz="2800" dirty="0" smtClean="0"/>
              <a:t>to reflect the growth of the child´s physical, social, emotional, cognitive and creative development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cs-CZ" sz="2800" dirty="0">
                <a:solidFill>
                  <a:srgbClr val="C00000"/>
                </a:solidFill>
              </a:rPr>
              <a:t>S</a:t>
            </a:r>
            <a:r>
              <a:rPr lang="en-GB" sz="2800" dirty="0" smtClean="0">
                <a:solidFill>
                  <a:srgbClr val="C00000"/>
                </a:solidFill>
              </a:rPr>
              <a:t>elf-evaluation</a:t>
            </a:r>
            <a:r>
              <a:rPr lang="cs-CZ" sz="2800" dirty="0" smtClean="0">
                <a:solidFill>
                  <a:srgbClr val="C00000"/>
                </a:solidFill>
              </a:rPr>
              <a:t> part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4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r="10869"/>
          <a:stretch/>
        </p:blipFill>
        <p:spPr>
          <a:xfrm rot="16200000">
            <a:off x="4591879" y="684972"/>
            <a:ext cx="2855843" cy="2400300"/>
          </a:xfrm>
          <a:ln w="9525"/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r="14569"/>
          <a:stretch/>
        </p:blipFill>
        <p:spPr bwMode="auto">
          <a:xfrm rot="16200000">
            <a:off x="541682" y="800100"/>
            <a:ext cx="3352801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r="15797" b="15990"/>
          <a:stretch/>
        </p:blipFill>
        <p:spPr bwMode="auto">
          <a:xfrm rot="16200000">
            <a:off x="2356583" y="3719540"/>
            <a:ext cx="2694802" cy="196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11567" r="19444"/>
          <a:stretch/>
        </p:blipFill>
        <p:spPr bwMode="auto">
          <a:xfrm rot="16200000">
            <a:off x="5181425" y="3505375"/>
            <a:ext cx="3223425" cy="26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330200"/>
            <a:ext cx="4495800" cy="62341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 dirty="0">
                <a:solidFill>
                  <a:schemeClr val="tx1"/>
                </a:solidFill>
              </a:rPr>
              <a:t>Me as a person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I develop awareness of my identity.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I am able to reflect and control my behaviour.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I learn to recognise and express my feelings and emotions.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I become more imaginative, creative and self-confident.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b="1" dirty="0">
                <a:solidFill>
                  <a:schemeClr val="tx1"/>
                </a:solidFill>
              </a:rPr>
              <a:t>I begin to understand and accept basic principles of morality and find my moral values.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2226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MS PGothic" pitchFamily="34" charset="-128"/>
              </a:rPr>
              <a:t>At the start of the year children start to work on their biography.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fld id="{425303A0-9C37-4D17-AEE8-142F946B1207}" type="slidenum">
              <a:rPr lang="en-US" sz="1200">
                <a:solidFill>
                  <a:schemeClr val="tx2"/>
                </a:solidFill>
                <a:latin typeface="Calibri" pitchFamily="34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" name="Picture 12" descr="http://www.schola-europaea.eu/ELC/images/eec_top_values.png"/>
          <p:cNvPicPr/>
          <p:nvPr/>
        </p:nvPicPr>
        <p:blipFill>
          <a:blip r:embed="rId2" cstate="print"/>
          <a:srcRect l="47650" r="27897" b="36250"/>
          <a:stretch>
            <a:fillRect/>
          </a:stretch>
        </p:blipFill>
        <p:spPr bwMode="auto">
          <a:xfrm>
            <a:off x="685800" y="685800"/>
            <a:ext cx="2098675" cy="173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www.schola-europaea.eu/ELC/images/eec_top_values.png"/>
          <p:cNvPicPr/>
          <p:nvPr/>
        </p:nvPicPr>
        <p:blipFill>
          <a:blip r:embed="rId2" cstate="print"/>
          <a:srcRect l="72987" t="36408" r="5535" b="25000"/>
          <a:stretch>
            <a:fillRect/>
          </a:stretch>
        </p:blipFill>
        <p:spPr bwMode="auto">
          <a:xfrm>
            <a:off x="2057400" y="4343400"/>
            <a:ext cx="2524760" cy="157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/>
          <a:stretch/>
        </p:blipFill>
        <p:spPr>
          <a:xfrm>
            <a:off x="5062330" y="3124200"/>
            <a:ext cx="3853070" cy="2443163"/>
          </a:xfrm>
          <a:ln w="9525"/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1219200" y="5770148"/>
            <a:ext cx="6248400" cy="1077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Include photos of model building,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sorting </a:t>
            </a: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and to record play activities</a:t>
            </a: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3955" y="424481"/>
            <a:ext cx="1374279" cy="2443163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r="21152"/>
          <a:stretch/>
        </p:blipFill>
        <p:spPr bwMode="auto">
          <a:xfrm>
            <a:off x="990600" y="700293"/>
            <a:ext cx="2014331" cy="2167351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864" y="3249336"/>
            <a:ext cx="3250476" cy="216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448296"/>
            <a:ext cx="141982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609600" y="5638800"/>
            <a:ext cx="8077200" cy="1077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Paintings and drawings which are too big to include in a folder can be photographed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>
          <a:xfrm>
            <a:off x="2971800" y="762000"/>
            <a:ext cx="2779811" cy="446267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685800" y="4267200"/>
            <a:ext cx="3657600" cy="206210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Recording a </a:t>
            </a: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culmination of a project on </a:t>
            </a: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Chinese New Year.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b="5804"/>
          <a:stretch>
            <a:fillRect/>
          </a:stretch>
        </p:blipFill>
        <p:spPr>
          <a:xfrm>
            <a:off x="5029200" y="609600"/>
            <a:ext cx="3733800" cy="58674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795" y="424070"/>
            <a:ext cx="2040433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20314" y="1981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Date every piece of work!</a:t>
            </a:r>
            <a:endParaRPr lang="en-GB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555</Words>
  <Application>Microsoft Office PowerPoint</Application>
  <PresentationFormat>Předvádění na obrazovce (4:3)</PresentationFormat>
  <Paragraphs>81</Paragraphs>
  <Slides>19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MS PGothic</vt:lpstr>
      <vt:lpstr>MS PGothic</vt:lpstr>
      <vt:lpstr>Arial</vt:lpstr>
      <vt:lpstr>Calibri</vt:lpstr>
      <vt:lpstr>Century Schoolbook</vt:lpstr>
      <vt:lpstr>Times New Roman</vt:lpstr>
      <vt:lpstr>Classic Photo Album</vt:lpstr>
      <vt:lpstr>Office Theme</vt:lpstr>
      <vt:lpstr>Portfolios in the Nursery Cycle of the European Schools </vt:lpstr>
      <vt:lpstr>Prezentace aplikace PowerPoint</vt:lpstr>
      <vt:lpstr>Prezentace aplikace PowerPoint</vt:lpstr>
      <vt:lpstr>Structure of the Portfolio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Meetings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2015-06-01T05:13:52Z</dcterms:modified>
</cp:coreProperties>
</file>