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57" r:id="rId3"/>
    <p:sldId id="259" r:id="rId4"/>
    <p:sldId id="260" r:id="rId5"/>
    <p:sldId id="261" r:id="rId6"/>
    <p:sldId id="263" r:id="rId7"/>
    <p:sldId id="295"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7" r:id="rId22"/>
    <p:sldId id="298" r:id="rId23"/>
    <p:sldId id="29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7" autoAdjust="0"/>
    <p:restoredTop sz="86462" autoAdjust="0"/>
  </p:normalViewPr>
  <p:slideViewPr>
    <p:cSldViewPr>
      <p:cViewPr varScale="1">
        <p:scale>
          <a:sx n="97" d="100"/>
          <a:sy n="97" d="100"/>
        </p:scale>
        <p:origin x="906" y="84"/>
      </p:cViewPr>
      <p:guideLst>
        <p:guide orient="horz" pos="2160"/>
        <p:guide pos="2880"/>
      </p:guideLst>
    </p:cSldViewPr>
  </p:slideViewPr>
  <p:outlineViewPr>
    <p:cViewPr>
      <p:scale>
        <a:sx n="33" d="100"/>
        <a:sy n="33" d="100"/>
      </p:scale>
      <p:origin x="0" y="73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A4F21-1707-4C9E-A838-A9753FB00468}" type="datetimeFigureOut">
              <a:rPr lang="cs-CZ" smtClean="0"/>
              <a:t>1. 6. 2015</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32F52-76B9-4EC1-B44E-19A50829CA50}" type="slidenum">
              <a:rPr lang="cs-CZ" smtClean="0"/>
              <a:t>‹#›</a:t>
            </a:fld>
            <a:endParaRPr lang="cs-CZ"/>
          </a:p>
        </p:txBody>
      </p:sp>
    </p:spTree>
    <p:extLst>
      <p:ext uri="{BB962C8B-B14F-4D97-AF65-F5344CB8AC3E}">
        <p14:creationId xmlns:p14="http://schemas.microsoft.com/office/powerpoint/2010/main" val="186125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B632F52-76B9-4EC1-B44E-19A50829CA50}" type="slidenum">
              <a:rPr lang="cs-CZ" smtClean="0"/>
              <a:t>8</a:t>
            </a:fld>
            <a:endParaRPr lang="cs-CZ"/>
          </a:p>
        </p:txBody>
      </p:sp>
    </p:spTree>
    <p:extLst>
      <p:ext uri="{BB962C8B-B14F-4D97-AF65-F5344CB8AC3E}">
        <p14:creationId xmlns:p14="http://schemas.microsoft.com/office/powerpoint/2010/main" val="48991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204078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158147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25886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194338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47551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259445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362932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17145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298072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344610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2C764F0-84C0-44B0-9392-0A05B0102A21}" type="datetimeFigureOut">
              <a:rPr lang="fr-FR" smtClean="0"/>
              <a:t>01/06/2015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096104F-2EAD-4BB0-929B-D2428A7211FA}" type="slidenum">
              <a:rPr lang="fr-FR" smtClean="0"/>
              <a:t>‹#›</a:t>
            </a:fld>
            <a:endParaRPr lang="fr-FR" dirty="0"/>
          </a:p>
        </p:txBody>
      </p:sp>
    </p:spTree>
    <p:extLst>
      <p:ext uri="{BB962C8B-B14F-4D97-AF65-F5344CB8AC3E}">
        <p14:creationId xmlns:p14="http://schemas.microsoft.com/office/powerpoint/2010/main" val="227848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764F0-84C0-44B0-9392-0A05B0102A21}" type="datetimeFigureOut">
              <a:rPr lang="fr-FR" smtClean="0"/>
              <a:t>01/06/2015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6104F-2EAD-4BB0-929B-D2428A7211FA}" type="slidenum">
              <a:rPr lang="fr-FR" smtClean="0"/>
              <a:t>‹#›</a:t>
            </a:fld>
            <a:endParaRPr lang="fr-FR" dirty="0"/>
          </a:p>
        </p:txBody>
      </p:sp>
    </p:spTree>
    <p:extLst>
      <p:ext uri="{BB962C8B-B14F-4D97-AF65-F5344CB8AC3E}">
        <p14:creationId xmlns:p14="http://schemas.microsoft.com/office/powerpoint/2010/main" val="1778025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556792"/>
            <a:ext cx="8229600" cy="3240360"/>
          </a:xfrm>
        </p:spPr>
        <p:txBody>
          <a:bodyPr>
            <a:normAutofit/>
          </a:bodyPr>
          <a:lstStyle/>
          <a:p>
            <a:r>
              <a:rPr lang="fr-FR" sz="2000" dirty="0"/>
              <a:t/>
            </a:r>
            <a:br>
              <a:rPr lang="fr-FR" sz="2000" dirty="0"/>
            </a:br>
            <a:r>
              <a:rPr lang="fr-FR" sz="3200" dirty="0" smtClean="0">
                <a:solidFill>
                  <a:srgbClr val="00B0F0"/>
                </a:solidFill>
              </a:rPr>
              <a:t>Portfolio in</a:t>
            </a:r>
            <a:r>
              <a:rPr lang="cs-CZ" sz="3200" dirty="0" smtClean="0">
                <a:solidFill>
                  <a:srgbClr val="00B0F0"/>
                </a:solidFill>
              </a:rPr>
              <a:t> </a:t>
            </a:r>
            <a:r>
              <a:rPr lang="en-US" sz="3200" dirty="0" smtClean="0">
                <a:solidFill>
                  <a:srgbClr val="00B0F0"/>
                </a:solidFill>
              </a:rPr>
              <a:t>the </a:t>
            </a:r>
            <a:r>
              <a:rPr lang="fr-FR" sz="3200" dirty="0" smtClean="0">
                <a:solidFill>
                  <a:srgbClr val="00B0F0"/>
                </a:solidFill>
              </a:rPr>
              <a:t> nursery</a:t>
            </a:r>
            <a:br>
              <a:rPr lang="fr-FR" sz="3200" dirty="0" smtClean="0">
                <a:solidFill>
                  <a:srgbClr val="00B0F0"/>
                </a:solidFill>
              </a:rPr>
            </a:br>
            <a:r>
              <a:rPr lang="fr-FR" sz="3200" dirty="0" smtClean="0">
                <a:solidFill>
                  <a:srgbClr val="00B0F0"/>
                </a:solidFill>
              </a:rPr>
              <a:t>Used tools examples</a:t>
            </a:r>
            <a:br>
              <a:rPr lang="fr-FR" sz="3200" dirty="0" smtClean="0">
                <a:solidFill>
                  <a:srgbClr val="00B0F0"/>
                </a:solidFill>
              </a:rPr>
            </a:br>
            <a:r>
              <a:rPr lang="fr-FR" sz="3200" dirty="0" smtClean="0">
                <a:solidFill>
                  <a:srgbClr val="00B0F0"/>
                </a:solidFill>
              </a:rPr>
              <a:t>Experimentation of </a:t>
            </a:r>
            <a:r>
              <a:rPr lang="cs-CZ" sz="3200" dirty="0" smtClean="0">
                <a:solidFill>
                  <a:srgbClr val="00B0F0"/>
                </a:solidFill>
              </a:rPr>
              <a:t>a </a:t>
            </a:r>
            <a:r>
              <a:rPr lang="cs-CZ" sz="3200" dirty="0" err="1" smtClean="0">
                <a:solidFill>
                  <a:srgbClr val="00B0F0"/>
                </a:solidFill>
              </a:rPr>
              <a:t>self</a:t>
            </a:r>
            <a:r>
              <a:rPr lang="fr-FR" sz="3200" dirty="0" smtClean="0">
                <a:solidFill>
                  <a:srgbClr val="00B0F0"/>
                </a:solidFill>
              </a:rPr>
              <a:t>-assessment system</a:t>
            </a:r>
            <a:br>
              <a:rPr lang="fr-FR" sz="3200" dirty="0" smtClean="0">
                <a:solidFill>
                  <a:srgbClr val="00B0F0"/>
                </a:solidFill>
              </a:rPr>
            </a:br>
            <a:r>
              <a:rPr lang="fr-FR" sz="3200" dirty="0">
                <a:solidFill>
                  <a:srgbClr val="00B0F0"/>
                </a:solidFill>
              </a:rPr>
              <a:t/>
            </a:r>
            <a:br>
              <a:rPr lang="fr-FR" sz="3200" dirty="0">
                <a:solidFill>
                  <a:srgbClr val="00B0F0"/>
                </a:solidFill>
              </a:rPr>
            </a:br>
            <a:r>
              <a:rPr lang="cs-CZ" sz="2000" b="1" dirty="0" smtClean="0"/>
              <a:t>I</a:t>
            </a:r>
            <a:endParaRPr lang="fr-FR" sz="2000" b="1" dirty="0"/>
          </a:p>
        </p:txBody>
      </p:sp>
      <p:sp>
        <p:nvSpPr>
          <p:cNvPr id="3" name="Espace réservé du contenu 2"/>
          <p:cNvSpPr>
            <a:spLocks noGrp="1"/>
          </p:cNvSpPr>
          <p:nvPr>
            <p:ph idx="1"/>
          </p:nvPr>
        </p:nvSpPr>
        <p:spPr>
          <a:xfrm>
            <a:off x="457200" y="5805264"/>
            <a:ext cx="8229600" cy="320899"/>
          </a:xfrm>
        </p:spPr>
        <p:txBody>
          <a:bodyPr>
            <a:noAutofit/>
          </a:bodyPr>
          <a:lstStyle/>
          <a:p>
            <a:pPr marL="0" indent="0">
              <a:buNone/>
            </a:pPr>
            <a:r>
              <a:rPr lang="fr-FR" sz="2400" b="1" dirty="0"/>
              <a:t>Nathalie José, ES Luxembourg </a:t>
            </a:r>
          </a:p>
        </p:txBody>
      </p:sp>
    </p:spTree>
    <p:extLst>
      <p:ext uri="{BB962C8B-B14F-4D97-AF65-F5344CB8AC3E}">
        <p14:creationId xmlns:p14="http://schemas.microsoft.com/office/powerpoint/2010/main" val="3012855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GB" sz="2400" dirty="0" smtClean="0">
                <a:solidFill>
                  <a:srgbClr val="00B0F0"/>
                </a:solidFill>
              </a:rPr>
              <a:t>This notebook regroups  the different areas: Me as a person, Me and my body, Me and the others, Me and the world. Each area is illustrated by a several pictures illustrating the learnings.</a:t>
            </a:r>
            <a:endParaRPr lang="en-GB" sz="2400" dirty="0">
              <a:solidFill>
                <a:srgbClr val="00B0F0"/>
              </a:solidFill>
            </a:endParaRPr>
          </a:p>
        </p:txBody>
      </p:sp>
      <p:sp>
        <p:nvSpPr>
          <p:cNvPr id="3" name="Espace réservé du contenu 2"/>
          <p:cNvSpPr>
            <a:spLocks noGrp="1"/>
          </p:cNvSpPr>
          <p:nvPr>
            <p:ph sz="half" idx="1"/>
          </p:nvPr>
        </p:nvSpPr>
        <p:spPr/>
        <p:txBody>
          <a:bodyPr>
            <a:normAutofit/>
          </a:bodyPr>
          <a:lstStyle/>
          <a:p>
            <a:r>
              <a:rPr lang="fr-FR" sz="2400" dirty="0" smtClean="0">
                <a:solidFill>
                  <a:srgbClr val="00B0F0"/>
                </a:solidFill>
              </a:rPr>
              <a:t>Me as a person</a:t>
            </a:r>
            <a:endParaRPr lang="fr-FR" sz="2400" dirty="0">
              <a:solidFill>
                <a:srgbClr val="00B0F0"/>
              </a:solidFill>
            </a:endParaRPr>
          </a:p>
        </p:txBody>
      </p:sp>
      <p:sp>
        <p:nvSpPr>
          <p:cNvPr id="4" name="Espace réservé du contenu 3"/>
          <p:cNvSpPr>
            <a:spLocks noGrp="1"/>
          </p:cNvSpPr>
          <p:nvPr>
            <p:ph sz="half" idx="2"/>
          </p:nvPr>
        </p:nvSpPr>
        <p:spPr/>
        <p:txBody>
          <a:bodyPr/>
          <a:lstStyle/>
          <a:p>
            <a:r>
              <a:rPr lang="fr-FR" sz="2400" dirty="0" smtClean="0">
                <a:solidFill>
                  <a:srgbClr val="00B0F0"/>
                </a:solidFill>
              </a:rPr>
              <a:t>Me and my body</a:t>
            </a:r>
          </a:p>
          <a:p>
            <a:endParaRPr lang="fr-FR" dirty="0" smtClean="0"/>
          </a:p>
          <a:p>
            <a:endParaRPr lang="fr-FR" dirty="0"/>
          </a:p>
        </p:txBody>
      </p:sp>
      <p:pic>
        <p:nvPicPr>
          <p:cNvPr id="7170" name="Picture 2" descr="C:\Users\centrale\Pictures\2015-05-19 photos portfolio mai 2015\photos portfolio mai 2015 0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22" t="1172" r="23736"/>
          <a:stretch/>
        </p:blipFill>
        <p:spPr bwMode="auto">
          <a:xfrm>
            <a:off x="971600" y="2420888"/>
            <a:ext cx="2833605" cy="36061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centrale\Pictures\2015-05-19 photos portfolio mai 2015\photos portfolio mai 2015 0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79" r="23517"/>
          <a:stretch/>
        </p:blipFill>
        <p:spPr bwMode="auto">
          <a:xfrm>
            <a:off x="5004048" y="2403271"/>
            <a:ext cx="2673580" cy="360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376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600" dirty="0">
                <a:solidFill>
                  <a:srgbClr val="00B0F0"/>
                </a:solidFill>
              </a:rPr>
              <a:t>A success </a:t>
            </a:r>
            <a:r>
              <a:rPr lang="en-GB" sz="3600" dirty="0" smtClean="0">
                <a:solidFill>
                  <a:srgbClr val="00B0F0"/>
                </a:solidFill>
              </a:rPr>
              <a:t>notebook</a:t>
            </a:r>
            <a:r>
              <a:rPr lang="cs-CZ" sz="3600" dirty="0" smtClean="0">
                <a:solidFill>
                  <a:srgbClr val="00B0F0"/>
                </a:solidFill>
              </a:rPr>
              <a:t> </a:t>
            </a:r>
            <a:r>
              <a:rPr lang="cs-CZ" sz="3600" dirty="0" err="1" smtClean="0">
                <a:solidFill>
                  <a:srgbClr val="00B0F0"/>
                </a:solidFill>
              </a:rPr>
              <a:t>linked</a:t>
            </a:r>
            <a:r>
              <a:rPr lang="cs-CZ" sz="3600" dirty="0" smtClean="0">
                <a:solidFill>
                  <a:srgbClr val="00B0F0"/>
                </a:solidFill>
              </a:rPr>
              <a:t> to </a:t>
            </a:r>
            <a:r>
              <a:rPr lang="cs-CZ" sz="3600" dirty="0" err="1" smtClean="0">
                <a:solidFill>
                  <a:srgbClr val="00B0F0"/>
                </a:solidFill>
              </a:rPr>
              <a:t>the</a:t>
            </a:r>
            <a:r>
              <a:rPr lang="cs-CZ" sz="3600" dirty="0" smtClean="0">
                <a:solidFill>
                  <a:srgbClr val="00B0F0"/>
                </a:solidFill>
              </a:rPr>
              <a:t> portfolio</a:t>
            </a:r>
            <a:endParaRPr lang="fr-FR" sz="3600" dirty="0"/>
          </a:p>
        </p:txBody>
      </p:sp>
      <p:sp>
        <p:nvSpPr>
          <p:cNvPr id="3" name="Espace réservé du contenu 2"/>
          <p:cNvSpPr>
            <a:spLocks noGrp="1"/>
          </p:cNvSpPr>
          <p:nvPr>
            <p:ph sz="half" idx="1"/>
          </p:nvPr>
        </p:nvSpPr>
        <p:spPr/>
        <p:txBody>
          <a:bodyPr>
            <a:normAutofit/>
          </a:bodyPr>
          <a:lstStyle/>
          <a:p>
            <a:r>
              <a:rPr lang="fr-FR" sz="2400" dirty="0" smtClean="0">
                <a:solidFill>
                  <a:srgbClr val="00B0F0"/>
                </a:solidFill>
              </a:rPr>
              <a:t>Me and the others</a:t>
            </a:r>
          </a:p>
          <a:p>
            <a:endParaRPr lang="fr-FR" sz="2000" dirty="0"/>
          </a:p>
        </p:txBody>
      </p:sp>
      <p:sp>
        <p:nvSpPr>
          <p:cNvPr id="4" name="Espace réservé du contenu 3"/>
          <p:cNvSpPr>
            <a:spLocks noGrp="1"/>
          </p:cNvSpPr>
          <p:nvPr>
            <p:ph sz="half" idx="2"/>
          </p:nvPr>
        </p:nvSpPr>
        <p:spPr/>
        <p:txBody>
          <a:bodyPr>
            <a:normAutofit/>
          </a:bodyPr>
          <a:lstStyle/>
          <a:p>
            <a:r>
              <a:rPr lang="fr-FR" sz="2400" dirty="0" smtClean="0">
                <a:solidFill>
                  <a:srgbClr val="00B0F0"/>
                </a:solidFill>
              </a:rPr>
              <a:t>Me and the world</a:t>
            </a:r>
          </a:p>
          <a:p>
            <a:endParaRPr lang="fr-FR" sz="2000" dirty="0"/>
          </a:p>
        </p:txBody>
      </p:sp>
      <p:pic>
        <p:nvPicPr>
          <p:cNvPr id="8194" name="Picture 2" descr="C:\Users\centrale\Pictures\2015-05-19 photos portfolio mai 2015\photos portfolio mai 2015 0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75" r="21209"/>
          <a:stretch/>
        </p:blipFill>
        <p:spPr bwMode="auto">
          <a:xfrm>
            <a:off x="899592" y="2348880"/>
            <a:ext cx="268323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centrale\Pictures\2015-05-19 photos portfolio mai 2015\photos portfolio mai 2015 0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04" r="19780"/>
          <a:stretch/>
        </p:blipFill>
        <p:spPr bwMode="auto">
          <a:xfrm>
            <a:off x="5076056" y="2326568"/>
            <a:ext cx="2721026"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99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00B0F0"/>
                </a:solidFill>
              </a:rPr>
              <a:t>Success notebook and class practice</a:t>
            </a:r>
            <a:endParaRPr lang="fr-FR" sz="3600" dirty="0">
              <a:solidFill>
                <a:srgbClr val="00B0F0"/>
              </a:solidFill>
            </a:endParaRPr>
          </a:p>
        </p:txBody>
      </p:sp>
      <p:sp>
        <p:nvSpPr>
          <p:cNvPr id="3" name="Espace réservé du contenu 2"/>
          <p:cNvSpPr>
            <a:spLocks noGrp="1"/>
          </p:cNvSpPr>
          <p:nvPr>
            <p:ph sz="half" idx="1"/>
          </p:nvPr>
        </p:nvSpPr>
        <p:spPr/>
        <p:txBody>
          <a:bodyPr>
            <a:normAutofit/>
          </a:bodyPr>
          <a:lstStyle/>
          <a:p>
            <a:r>
              <a:rPr lang="cs-CZ" sz="2400" dirty="0" smtClean="0">
                <a:solidFill>
                  <a:srgbClr val="00B0F0"/>
                </a:solidFill>
              </a:rPr>
              <a:t>C</a:t>
            </a:r>
            <a:r>
              <a:rPr lang="fr-FR" sz="2400" dirty="0" smtClean="0">
                <a:solidFill>
                  <a:srgbClr val="00B0F0"/>
                </a:solidFill>
              </a:rPr>
              <a:t>hildren train regularly in the different areas to improve their performances. </a:t>
            </a:r>
          </a:p>
          <a:p>
            <a:r>
              <a:rPr lang="en-GB" sz="2400" dirty="0" smtClean="0">
                <a:solidFill>
                  <a:srgbClr val="00B0F0"/>
                </a:solidFill>
              </a:rPr>
              <a:t>For example, they are training to reproduce graphic models which will be proposed in the success notebook</a:t>
            </a:r>
            <a:r>
              <a:rPr lang="en-GB" sz="1400" dirty="0" smtClean="0">
                <a:solidFill>
                  <a:srgbClr val="00B0F0"/>
                </a:solidFill>
              </a:rPr>
              <a:t>. </a:t>
            </a:r>
          </a:p>
          <a:p>
            <a:endParaRPr lang="fr-FR" dirty="0"/>
          </a:p>
        </p:txBody>
      </p:sp>
      <p:sp>
        <p:nvSpPr>
          <p:cNvPr id="4" name="Espace réservé du contenu 3"/>
          <p:cNvSpPr>
            <a:spLocks noGrp="1"/>
          </p:cNvSpPr>
          <p:nvPr>
            <p:ph sz="half" idx="2"/>
          </p:nvPr>
        </p:nvSpPr>
        <p:spPr/>
        <p:txBody>
          <a:bodyPr>
            <a:normAutofit/>
          </a:bodyPr>
          <a:lstStyle/>
          <a:p>
            <a:endParaRPr lang="fr-FR" dirty="0"/>
          </a:p>
        </p:txBody>
      </p:sp>
      <p:pic>
        <p:nvPicPr>
          <p:cNvPr id="9218" name="Picture 2" descr="C:\Users\centrale\Pictures\2015-05-19 photos portfolio mai 2015\photos portfolio mai 2015 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31" y="2420888"/>
            <a:ext cx="3912435" cy="293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49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srgbClr val="00B0F0"/>
                </a:solidFill>
              </a:rPr>
              <a:t>Success notebook and class practice</a:t>
            </a:r>
            <a:endParaRPr lang="fr-FR" dirty="0"/>
          </a:p>
        </p:txBody>
      </p:sp>
      <p:sp>
        <p:nvSpPr>
          <p:cNvPr id="3" name="Espace réservé du contenu 2"/>
          <p:cNvSpPr>
            <a:spLocks noGrp="1"/>
          </p:cNvSpPr>
          <p:nvPr>
            <p:ph sz="half" idx="1"/>
          </p:nvPr>
        </p:nvSpPr>
        <p:spPr/>
        <p:txBody>
          <a:bodyPr>
            <a:normAutofit lnSpcReduction="10000"/>
          </a:bodyPr>
          <a:lstStyle/>
          <a:p>
            <a:r>
              <a:rPr lang="fr-FR" dirty="0" smtClean="0">
                <a:solidFill>
                  <a:srgbClr val="00B0F0"/>
                </a:solidFill>
              </a:rPr>
              <a:t>They choose a success in the notebook and then realize the activity</a:t>
            </a:r>
            <a:r>
              <a:rPr lang="fr-FR" dirty="0" smtClean="0"/>
              <a:t>.</a:t>
            </a:r>
          </a:p>
        </p:txBody>
      </p:sp>
      <p:sp>
        <p:nvSpPr>
          <p:cNvPr id="4" name="Espace réservé du contenu 3"/>
          <p:cNvSpPr>
            <a:spLocks noGrp="1"/>
          </p:cNvSpPr>
          <p:nvPr>
            <p:ph sz="half" idx="2"/>
          </p:nvPr>
        </p:nvSpPr>
        <p:spPr/>
        <p:txBody>
          <a:bodyPr>
            <a:normAutofit lnSpcReduction="1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pPr marL="0" indent="0">
              <a:buNone/>
            </a:pPr>
            <a:r>
              <a:rPr lang="fr-FR" dirty="0" smtClean="0">
                <a:solidFill>
                  <a:srgbClr val="00B0F0"/>
                </a:solidFill>
              </a:rPr>
              <a:t>« I know how to cut on a line. »</a:t>
            </a:r>
            <a:endParaRPr lang="fr-FR" dirty="0">
              <a:solidFill>
                <a:srgbClr val="00B0F0"/>
              </a:solidFill>
            </a:endParaRPr>
          </a:p>
        </p:txBody>
      </p:sp>
      <p:pic>
        <p:nvPicPr>
          <p:cNvPr id="10242" name="Picture 2" descr="C:\Users\centrale\Pictures\2015-05-19 photos portfolio mai 2015\photos portfolio mai 2015 0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556792"/>
            <a:ext cx="374441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96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srgbClr val="00B0F0"/>
                </a:solidFill>
              </a:rPr>
              <a:t>Success notebook and class practice</a:t>
            </a:r>
            <a:endParaRPr lang="fr-FR" dirty="0"/>
          </a:p>
        </p:txBody>
      </p:sp>
      <p:sp>
        <p:nvSpPr>
          <p:cNvPr id="3" name="Espace réservé du contenu 2"/>
          <p:cNvSpPr>
            <a:spLocks noGrp="1"/>
          </p:cNvSpPr>
          <p:nvPr>
            <p:ph sz="half" idx="1"/>
          </p:nvPr>
        </p:nvSpPr>
        <p:spPr/>
        <p:txBody>
          <a:bodyPr>
            <a:normAutofit/>
          </a:bodyPr>
          <a:lstStyle/>
          <a:p>
            <a:r>
              <a:rPr lang="fr-FR" dirty="0" smtClean="0">
                <a:solidFill>
                  <a:srgbClr val="00B0F0"/>
                </a:solidFill>
              </a:rPr>
              <a:t>When the child has succeeded his activity, he cuts out the small picture in his success notebook. </a:t>
            </a:r>
            <a:endParaRPr lang="fr-FR" dirty="0">
              <a:solidFill>
                <a:srgbClr val="00B0F0"/>
              </a:solidFill>
            </a:endParaRPr>
          </a:p>
        </p:txBody>
      </p:sp>
      <p:sp>
        <p:nvSpPr>
          <p:cNvPr id="4" name="Espace réservé du contenu 3"/>
          <p:cNvSpPr>
            <a:spLocks noGrp="1"/>
          </p:cNvSpPr>
          <p:nvPr>
            <p:ph sz="half" idx="2"/>
          </p:nvPr>
        </p:nvSpPr>
        <p:spPr/>
        <p:txBody>
          <a:bodyPr/>
          <a:lstStyle/>
          <a:p>
            <a:endParaRPr lang="fr-FR" dirty="0"/>
          </a:p>
        </p:txBody>
      </p:sp>
      <p:pic>
        <p:nvPicPr>
          <p:cNvPr id="11266" name="Picture 2" descr="C:\Users\centrale\Pictures\2015-05-19 photos portfolio mai 2015\photos portfolio mai 2015 07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49"/>
          <a:stretch/>
        </p:blipFill>
        <p:spPr bwMode="auto">
          <a:xfrm>
            <a:off x="4716016" y="2060848"/>
            <a:ext cx="4061803"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686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srgbClr val="00B0F0"/>
                </a:solidFill>
              </a:rPr>
              <a:t>Success notebook and class practice</a:t>
            </a:r>
            <a:endParaRPr lang="fr-FR" dirty="0"/>
          </a:p>
        </p:txBody>
      </p:sp>
      <p:sp>
        <p:nvSpPr>
          <p:cNvPr id="3" name="Espace réservé du contenu 2"/>
          <p:cNvSpPr>
            <a:spLocks noGrp="1"/>
          </p:cNvSpPr>
          <p:nvPr>
            <p:ph sz="half" idx="1"/>
          </p:nvPr>
        </p:nvSpPr>
        <p:spPr/>
        <p:txBody>
          <a:bodyPr>
            <a:normAutofit/>
          </a:bodyPr>
          <a:lstStyle/>
          <a:p>
            <a:r>
              <a:rPr lang="cs-CZ" dirty="0" err="1" smtClean="0">
                <a:solidFill>
                  <a:srgbClr val="00B0F0"/>
                </a:solidFill>
              </a:rPr>
              <a:t>The</a:t>
            </a:r>
            <a:r>
              <a:rPr lang="cs-CZ" dirty="0" smtClean="0">
                <a:solidFill>
                  <a:srgbClr val="00B0F0"/>
                </a:solidFill>
              </a:rPr>
              <a:t> </a:t>
            </a:r>
            <a:r>
              <a:rPr lang="cs-CZ" dirty="0" err="1" smtClean="0">
                <a:solidFill>
                  <a:srgbClr val="00B0F0"/>
                </a:solidFill>
              </a:rPr>
              <a:t>child</a:t>
            </a:r>
            <a:r>
              <a:rPr lang="fr-FR" dirty="0" smtClean="0">
                <a:solidFill>
                  <a:srgbClr val="00B0F0"/>
                </a:solidFill>
              </a:rPr>
              <a:t>  sticks his picture on the  work or next to the photo taken by the teacher. This document </a:t>
            </a:r>
            <a:r>
              <a:rPr lang="fr-FR" dirty="0" err="1" smtClean="0">
                <a:solidFill>
                  <a:srgbClr val="00B0F0"/>
                </a:solidFill>
              </a:rPr>
              <a:t>will</a:t>
            </a:r>
            <a:r>
              <a:rPr lang="fr-FR" dirty="0" smtClean="0">
                <a:solidFill>
                  <a:srgbClr val="00B0F0"/>
                </a:solidFill>
              </a:rPr>
              <a:t> </a:t>
            </a:r>
            <a:r>
              <a:rPr lang="fr-FR" dirty="0" err="1" smtClean="0">
                <a:solidFill>
                  <a:srgbClr val="00B0F0"/>
                </a:solidFill>
              </a:rPr>
              <a:t>be</a:t>
            </a:r>
            <a:r>
              <a:rPr lang="fr-FR" dirty="0" smtClean="0">
                <a:solidFill>
                  <a:srgbClr val="00B0F0"/>
                </a:solidFill>
              </a:rPr>
              <a:t> </a:t>
            </a:r>
            <a:r>
              <a:rPr lang="fr-FR" dirty="0" err="1" smtClean="0">
                <a:solidFill>
                  <a:srgbClr val="00B0F0"/>
                </a:solidFill>
              </a:rPr>
              <a:t>inserted</a:t>
            </a:r>
            <a:r>
              <a:rPr lang="fr-FR" dirty="0" smtClean="0">
                <a:solidFill>
                  <a:srgbClr val="00B0F0"/>
                </a:solidFill>
              </a:rPr>
              <a:t> in the Portfolio ring binder. </a:t>
            </a:r>
          </a:p>
          <a:p>
            <a:endParaRPr lang="fr-FR" dirty="0">
              <a:solidFill>
                <a:srgbClr val="00B0F0"/>
              </a:solidFill>
            </a:endParaRPr>
          </a:p>
        </p:txBody>
      </p:sp>
      <p:sp>
        <p:nvSpPr>
          <p:cNvPr id="4" name="Espace réservé du contenu 3"/>
          <p:cNvSpPr>
            <a:spLocks noGrp="1"/>
          </p:cNvSpPr>
          <p:nvPr>
            <p:ph sz="half" idx="2"/>
          </p:nvPr>
        </p:nvSpPr>
        <p:spPr/>
        <p:txBody>
          <a:bodyPr/>
          <a:lstStyle/>
          <a:p>
            <a:endParaRPr lang="fr-FR" dirty="0"/>
          </a:p>
        </p:txBody>
      </p:sp>
      <p:pic>
        <p:nvPicPr>
          <p:cNvPr id="12290" name="Picture 2" descr="C:\Users\centrale\Pictures\2015-05-19 photos portfolio mai 2015\photos portfolio mai 2015 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348880"/>
            <a:ext cx="3707904"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113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rgbClr val="00B0F0"/>
                </a:solidFill>
              </a:rPr>
              <a:t>Pictures of </a:t>
            </a:r>
            <a:r>
              <a:rPr lang="fr-FR" sz="2800" dirty="0">
                <a:solidFill>
                  <a:srgbClr val="00B0F0"/>
                </a:solidFill>
              </a:rPr>
              <a:t>s</a:t>
            </a:r>
            <a:r>
              <a:rPr lang="fr-FR" sz="2800" dirty="0" smtClean="0">
                <a:solidFill>
                  <a:srgbClr val="00B0F0"/>
                </a:solidFill>
              </a:rPr>
              <a:t>ome successes </a:t>
            </a:r>
            <a:endParaRPr lang="fr-FR" sz="2800" dirty="0">
              <a:solidFill>
                <a:srgbClr val="00B0F0"/>
              </a:solidFill>
            </a:endParaRPr>
          </a:p>
        </p:txBody>
      </p:sp>
      <p:sp>
        <p:nvSpPr>
          <p:cNvPr id="3" name="Espace réservé du contenu 2"/>
          <p:cNvSpPr>
            <a:spLocks noGrp="1"/>
          </p:cNvSpPr>
          <p:nvPr>
            <p:ph sz="half" idx="1"/>
          </p:nvPr>
        </p:nvSpPr>
        <p:spPr/>
        <p:txBody>
          <a:bodyPr/>
          <a:lstStyle/>
          <a:p>
            <a:r>
              <a:rPr lang="fr-FR" sz="2400" dirty="0" smtClean="0">
                <a:solidFill>
                  <a:srgbClr val="00B0F0"/>
                </a:solidFill>
              </a:rPr>
              <a:t>« I know how to draw bridges »</a:t>
            </a:r>
          </a:p>
          <a:p>
            <a:endParaRPr lang="fr-FR" sz="2400" dirty="0" smtClean="0">
              <a:solidFill>
                <a:srgbClr val="00B0F0"/>
              </a:solidFill>
            </a:endParaRPr>
          </a:p>
          <a:p>
            <a:endParaRPr lang="fr-FR" dirty="0"/>
          </a:p>
        </p:txBody>
      </p:sp>
      <p:sp>
        <p:nvSpPr>
          <p:cNvPr id="4" name="Espace réservé du contenu 3"/>
          <p:cNvSpPr>
            <a:spLocks noGrp="1"/>
          </p:cNvSpPr>
          <p:nvPr>
            <p:ph sz="half" idx="2"/>
          </p:nvPr>
        </p:nvSpPr>
        <p:spPr/>
        <p:txBody>
          <a:bodyPr>
            <a:normAutofit/>
          </a:bodyPr>
          <a:lstStyle/>
          <a:p>
            <a:r>
              <a:rPr lang="fr-FR" sz="2400" dirty="0" smtClean="0">
                <a:solidFill>
                  <a:srgbClr val="00B0F0"/>
                </a:solidFill>
              </a:rPr>
              <a:t>« I know how to draw loops. »</a:t>
            </a:r>
          </a:p>
          <a:p>
            <a:endParaRPr lang="fr-FR" sz="2400" dirty="0">
              <a:solidFill>
                <a:srgbClr val="00B0F0"/>
              </a:solidFill>
            </a:endParaRPr>
          </a:p>
        </p:txBody>
      </p:sp>
      <p:pic>
        <p:nvPicPr>
          <p:cNvPr id="13314" name="Picture 2" descr="C:\Users\centrale\Pictures\2015-05-19 photos portfolio mai 2015\photos portfolio mai 2015 03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83" r="19231"/>
          <a:stretch/>
        </p:blipFill>
        <p:spPr bwMode="auto">
          <a:xfrm>
            <a:off x="1259632" y="2864936"/>
            <a:ext cx="2813536" cy="328245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centrale\Pictures\2015-05-19 photos portfolio mai 2015\photos portfolio mai 2015 0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33" t="10403" r="20092"/>
          <a:stretch/>
        </p:blipFill>
        <p:spPr bwMode="auto">
          <a:xfrm>
            <a:off x="5292080" y="3010644"/>
            <a:ext cx="2580190" cy="313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67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
            </a:r>
            <a:br>
              <a:rPr lang="fr-FR" sz="2000" dirty="0" smtClean="0"/>
            </a:br>
            <a:r>
              <a:rPr lang="fr-FR" sz="3200" dirty="0" smtClean="0">
                <a:solidFill>
                  <a:srgbClr val="00B0F0"/>
                </a:solidFill>
              </a:rPr>
              <a:t>« I know how to set the table. »</a:t>
            </a:r>
            <a:endParaRPr lang="fr-FR" sz="3200" dirty="0">
              <a:solidFill>
                <a:srgbClr val="00B0F0"/>
              </a:solidFill>
            </a:endParaRPr>
          </a:p>
        </p:txBody>
      </p:sp>
      <p:sp>
        <p:nvSpPr>
          <p:cNvPr id="3" name="Espace réservé du contenu 2"/>
          <p:cNvSpPr>
            <a:spLocks noGrp="1"/>
          </p:cNvSpPr>
          <p:nvPr>
            <p:ph sz="half" idx="1"/>
          </p:nvPr>
        </p:nvSpPr>
        <p:spPr/>
        <p:txBody>
          <a:bodyPr/>
          <a:lstStyle/>
          <a:p>
            <a:endParaRPr lang="fr-FR" dirty="0"/>
          </a:p>
        </p:txBody>
      </p:sp>
      <p:sp>
        <p:nvSpPr>
          <p:cNvPr id="4" name="Espace réservé du contenu 3"/>
          <p:cNvSpPr>
            <a:spLocks noGrp="1"/>
          </p:cNvSpPr>
          <p:nvPr>
            <p:ph sz="half" idx="2"/>
          </p:nvPr>
        </p:nvSpPr>
        <p:spPr/>
        <p:txBody>
          <a:bodyPr/>
          <a:lstStyle/>
          <a:p>
            <a:endParaRPr lang="fr-FR" dirty="0"/>
          </a:p>
        </p:txBody>
      </p:sp>
      <p:pic>
        <p:nvPicPr>
          <p:cNvPr id="14338" name="Picture 2" descr="C:\Users\centrale\Pictures\2015-05-19 photos portfolio mai 2015\photos portfolio mai 2015 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204864"/>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centrale\Pictures\2015-05-19 photos portfolio mai 2015\photos portfolio mai 2015 0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520" y="2492896"/>
            <a:ext cx="374441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380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00B0F0"/>
                </a:solidFill>
              </a:rPr>
              <a:t>« I know how to assemble a 15 pieces</a:t>
            </a:r>
            <a:r>
              <a:rPr lang="fr-FR" sz="3200" dirty="0">
                <a:solidFill>
                  <a:srgbClr val="00B0F0"/>
                </a:solidFill>
              </a:rPr>
              <a:t> </a:t>
            </a:r>
            <a:r>
              <a:rPr lang="fr-FR" sz="3200" dirty="0" smtClean="0">
                <a:solidFill>
                  <a:srgbClr val="00B0F0"/>
                </a:solidFill>
              </a:rPr>
              <a:t>puzzle  »</a:t>
            </a:r>
            <a:endParaRPr lang="fr-FR" sz="3200" dirty="0">
              <a:solidFill>
                <a:srgbClr val="00B0F0"/>
              </a:solidFill>
            </a:endParaRPr>
          </a:p>
        </p:txBody>
      </p:sp>
      <p:sp>
        <p:nvSpPr>
          <p:cNvPr id="3" name="Espace réservé du contenu 2"/>
          <p:cNvSpPr>
            <a:spLocks noGrp="1"/>
          </p:cNvSpPr>
          <p:nvPr>
            <p:ph sz="half" idx="1"/>
          </p:nvPr>
        </p:nvSpPr>
        <p:spPr/>
        <p:txBody>
          <a:bodyPr/>
          <a:lstStyle/>
          <a:p>
            <a:endParaRPr lang="fr-FR" dirty="0"/>
          </a:p>
        </p:txBody>
      </p:sp>
      <p:sp>
        <p:nvSpPr>
          <p:cNvPr id="4" name="Espace réservé du contenu 3"/>
          <p:cNvSpPr>
            <a:spLocks noGrp="1"/>
          </p:cNvSpPr>
          <p:nvPr>
            <p:ph sz="half" idx="2"/>
          </p:nvPr>
        </p:nvSpPr>
        <p:spPr/>
        <p:txBody>
          <a:bodyPr/>
          <a:lstStyle/>
          <a:p>
            <a:endParaRPr lang="fr-FR" dirty="0"/>
          </a:p>
        </p:txBody>
      </p:sp>
      <p:pic>
        <p:nvPicPr>
          <p:cNvPr id="15362" name="Picture 2" descr="C:\Users\centrale\Pictures\2015-05-19 photos portfolio mai 2015\photos portfolio mai 2015 0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30343"/>
            <a:ext cx="4211960" cy="315897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centrale\Pictures\2015-05-19 photos portfolio mai 2015\photos portfolio mai 2015 0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211352"/>
            <a:ext cx="3995936"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47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00B0F0"/>
                </a:solidFill>
              </a:rPr>
              <a:t>« I know how to build simple constructions. »</a:t>
            </a:r>
            <a:endParaRPr lang="fr-FR" sz="3200" dirty="0">
              <a:solidFill>
                <a:srgbClr val="00B0F0"/>
              </a:solidFill>
            </a:endParaRPr>
          </a:p>
        </p:txBody>
      </p:sp>
      <p:sp>
        <p:nvSpPr>
          <p:cNvPr id="3" name="Espace réservé du contenu 2"/>
          <p:cNvSpPr>
            <a:spLocks noGrp="1"/>
          </p:cNvSpPr>
          <p:nvPr>
            <p:ph sz="half" idx="1"/>
          </p:nvPr>
        </p:nvSpPr>
        <p:spPr/>
        <p:txBody>
          <a:bodyPr/>
          <a:lstStyle/>
          <a:p>
            <a:endParaRPr lang="fr-FR" dirty="0"/>
          </a:p>
        </p:txBody>
      </p:sp>
      <p:pic>
        <p:nvPicPr>
          <p:cNvPr id="16386" name="Picture 2" descr="C:\Users\centrale\Pictures\2015-05-19 photos portfolio mai 2015\photos portfolio mai 2015 0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20888"/>
            <a:ext cx="3851920" cy="28889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newton\homes.t$\na.jose\My Pictures\2015-05-20 2 photos portfolio\2 photos portfolio 001.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420888"/>
            <a:ext cx="3754760" cy="2810932"/>
          </a:xfrm>
          <a:prstGeom prst="rect">
            <a:avLst/>
          </a:prstGeom>
          <a:noFill/>
          <a:ln>
            <a:noFill/>
          </a:ln>
        </p:spPr>
      </p:pic>
    </p:spTree>
    <p:extLst>
      <p:ext uri="{BB962C8B-B14F-4D97-AF65-F5344CB8AC3E}">
        <p14:creationId xmlns:p14="http://schemas.microsoft.com/office/powerpoint/2010/main" val="157241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659" y="1028700"/>
            <a:ext cx="8229600" cy="1032148"/>
          </a:xfrm>
        </p:spPr>
        <p:txBody>
          <a:bodyPr>
            <a:normAutofit/>
          </a:bodyPr>
          <a:lstStyle/>
          <a:p>
            <a:r>
              <a:rPr lang="cs-CZ" sz="2800" dirty="0">
                <a:solidFill>
                  <a:srgbClr val="00B0F0"/>
                </a:solidFill>
              </a:rPr>
              <a:t>V</a:t>
            </a:r>
            <a:r>
              <a:rPr lang="cs-CZ" sz="2800" dirty="0" smtClean="0">
                <a:solidFill>
                  <a:srgbClr val="00B0F0"/>
                </a:solidFill>
              </a:rPr>
              <a:t>ariety </a:t>
            </a:r>
            <a:r>
              <a:rPr lang="cs-CZ" sz="2800" dirty="0" err="1" smtClean="0">
                <a:solidFill>
                  <a:srgbClr val="00B0F0"/>
                </a:solidFill>
              </a:rPr>
              <a:t>of</a:t>
            </a:r>
            <a:r>
              <a:rPr lang="cs-CZ" sz="2800" dirty="0" smtClean="0">
                <a:solidFill>
                  <a:srgbClr val="00B0F0"/>
                </a:solidFill>
              </a:rPr>
              <a:t> </a:t>
            </a:r>
            <a:r>
              <a:rPr lang="fr-FR" sz="2800" dirty="0" smtClean="0">
                <a:solidFill>
                  <a:srgbClr val="00B0F0"/>
                </a:solidFill>
              </a:rPr>
              <a:t> tools used in class to fill the student’s portfolio</a:t>
            </a:r>
            <a:r>
              <a:rPr lang="fr-FR" sz="2000" dirty="0" smtClean="0">
                <a:solidFill>
                  <a:srgbClr val="00B0F0"/>
                </a:solidFill>
              </a:rPr>
              <a:t>.</a:t>
            </a:r>
            <a:endParaRPr lang="fr-FR" sz="2000" dirty="0">
              <a:solidFill>
                <a:srgbClr val="00B0F0"/>
              </a:solidFill>
            </a:endParaRPr>
          </a:p>
        </p:txBody>
      </p:sp>
      <p:sp>
        <p:nvSpPr>
          <p:cNvPr id="6" name="Espace réservé du contenu 5"/>
          <p:cNvSpPr>
            <a:spLocks noGrp="1"/>
          </p:cNvSpPr>
          <p:nvPr>
            <p:ph idx="1"/>
          </p:nvPr>
        </p:nvSpPr>
        <p:spPr/>
        <p:txBody>
          <a:bodyPr>
            <a:normAutofit fontScale="92500" lnSpcReduction="20000"/>
          </a:bodyPr>
          <a:lstStyle/>
          <a:p>
            <a:pPr marL="0" indent="0">
              <a:buNone/>
            </a:pPr>
            <a:endParaRPr lang="cs-CZ" sz="1400" dirty="0" smtClean="0">
              <a:solidFill>
                <a:srgbClr val="00B0F0"/>
              </a:solidFill>
            </a:endParaRPr>
          </a:p>
          <a:p>
            <a:pPr marL="0" indent="0">
              <a:buNone/>
            </a:pPr>
            <a:endParaRPr lang="cs-CZ" sz="1400" dirty="0">
              <a:solidFill>
                <a:srgbClr val="00B0F0"/>
              </a:solidFill>
            </a:endParaRPr>
          </a:p>
          <a:p>
            <a:endParaRPr lang="cs-CZ" sz="1400" dirty="0" smtClean="0">
              <a:solidFill>
                <a:srgbClr val="00B0F0"/>
              </a:solidFill>
            </a:endParaRPr>
          </a:p>
          <a:p>
            <a:r>
              <a:rPr lang="cs-CZ" sz="2400" dirty="0">
                <a:solidFill>
                  <a:srgbClr val="00B0F0"/>
                </a:solidFill>
              </a:rPr>
              <a:t>L</a:t>
            </a:r>
            <a:r>
              <a:rPr lang="en-GB" sz="2400" dirty="0" smtClean="0">
                <a:solidFill>
                  <a:srgbClr val="00B0F0"/>
                </a:solidFill>
              </a:rPr>
              <a:t>ink between school and family</a:t>
            </a:r>
          </a:p>
          <a:p>
            <a:r>
              <a:rPr lang="cs-CZ" sz="2400" dirty="0">
                <a:solidFill>
                  <a:srgbClr val="00B0F0"/>
                </a:solidFill>
              </a:rPr>
              <a:t>T</a:t>
            </a:r>
            <a:r>
              <a:rPr lang="en-GB" sz="2400" dirty="0" smtClean="0">
                <a:solidFill>
                  <a:srgbClr val="00B0F0"/>
                </a:solidFill>
              </a:rPr>
              <a:t>he teacher</a:t>
            </a:r>
            <a:r>
              <a:rPr lang="cs-CZ" sz="2400" dirty="0" smtClean="0">
                <a:solidFill>
                  <a:srgbClr val="00B0F0"/>
                </a:solidFill>
              </a:rPr>
              <a:t> and </a:t>
            </a:r>
            <a:r>
              <a:rPr lang="en-US" sz="2400" dirty="0" smtClean="0">
                <a:solidFill>
                  <a:srgbClr val="00B0F0"/>
                </a:solidFill>
              </a:rPr>
              <a:t>the child</a:t>
            </a:r>
            <a:r>
              <a:rPr lang="en-GB" sz="2400" dirty="0" smtClean="0">
                <a:solidFill>
                  <a:srgbClr val="00B0F0"/>
                </a:solidFill>
              </a:rPr>
              <a:t> can put the poems, songs and nursery rhymes seen during class, the narration of a story worked in class, the chronology of a school day…</a:t>
            </a:r>
          </a:p>
          <a:p>
            <a:r>
              <a:rPr lang="cs-CZ" sz="2400" dirty="0">
                <a:solidFill>
                  <a:srgbClr val="00B0F0"/>
                </a:solidFill>
              </a:rPr>
              <a:t>W</a:t>
            </a:r>
            <a:r>
              <a:rPr lang="en-GB" sz="2400" dirty="0" smtClean="0">
                <a:solidFill>
                  <a:srgbClr val="00B0F0"/>
                </a:solidFill>
              </a:rPr>
              <a:t>e can equally insert photos of different important moments like the Christmas choral, a day out to the museum, the scientific week in school, a child’s birthday…</a:t>
            </a:r>
          </a:p>
          <a:p>
            <a:r>
              <a:rPr lang="en-GB" sz="2400" dirty="0" smtClean="0">
                <a:solidFill>
                  <a:srgbClr val="00B0F0"/>
                </a:solidFill>
              </a:rPr>
              <a:t>Every 15 days, the notebook is sent at home for the week-end, the parents can therefore discover what is done in class. They also can stick photos in it, various documents, drawings, write texts which will permit the child to explain in class what he has done with his family.  </a:t>
            </a:r>
            <a:endParaRPr lang="en-GB" sz="2400" dirty="0">
              <a:solidFill>
                <a:srgbClr val="00B0F0"/>
              </a:solidFill>
            </a:endParaRPr>
          </a:p>
        </p:txBody>
      </p:sp>
      <p:sp>
        <p:nvSpPr>
          <p:cNvPr id="5" name="Espace réservé du texte 4"/>
          <p:cNvSpPr>
            <a:spLocks noGrp="1"/>
          </p:cNvSpPr>
          <p:nvPr>
            <p:ph type="body" sz="quarter" idx="4294967295"/>
          </p:nvPr>
        </p:nvSpPr>
        <p:spPr>
          <a:xfrm>
            <a:off x="2267744" y="354807"/>
            <a:ext cx="4464496" cy="639762"/>
          </a:xfrm>
        </p:spPr>
        <p:txBody>
          <a:bodyPr>
            <a:noAutofit/>
          </a:bodyPr>
          <a:lstStyle/>
          <a:p>
            <a:pPr marL="0" indent="0">
              <a:buNone/>
            </a:pPr>
            <a:r>
              <a:rPr lang="cs-CZ" sz="3600" dirty="0" smtClean="0">
                <a:solidFill>
                  <a:srgbClr val="00B0F0"/>
                </a:solidFill>
              </a:rPr>
              <a:t>Part 1: </a:t>
            </a:r>
            <a:r>
              <a:rPr lang="fr-FR" sz="3600" dirty="0" smtClean="0">
                <a:solidFill>
                  <a:srgbClr val="00B0F0"/>
                </a:solidFill>
              </a:rPr>
              <a:t> </a:t>
            </a:r>
            <a:r>
              <a:rPr lang="cs-CZ" sz="3600" dirty="0">
                <a:solidFill>
                  <a:srgbClr val="00B0F0"/>
                </a:solidFill>
              </a:rPr>
              <a:t>L</a:t>
            </a:r>
            <a:r>
              <a:rPr lang="fr-FR" sz="3600" dirty="0" smtClean="0">
                <a:solidFill>
                  <a:srgbClr val="00B0F0"/>
                </a:solidFill>
              </a:rPr>
              <a:t>ife notebook</a:t>
            </a:r>
            <a:endParaRPr lang="fr-FR" sz="3600" dirty="0">
              <a:solidFill>
                <a:srgbClr val="00B0F0"/>
              </a:solidFill>
            </a:endParaRPr>
          </a:p>
        </p:txBody>
      </p:sp>
    </p:spTree>
    <p:extLst>
      <p:ext uri="{BB962C8B-B14F-4D97-AF65-F5344CB8AC3E}">
        <p14:creationId xmlns:p14="http://schemas.microsoft.com/office/powerpoint/2010/main" val="1286115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00B0F0"/>
                </a:solidFill>
              </a:rPr>
              <a:t>« I know how to play with a dice</a:t>
            </a:r>
            <a:r>
              <a:rPr lang="fr-FR" sz="3200" dirty="0">
                <a:solidFill>
                  <a:srgbClr val="00B0F0"/>
                </a:solidFill>
              </a:rPr>
              <a:t> </a:t>
            </a:r>
            <a:r>
              <a:rPr lang="fr-FR" sz="3200" dirty="0" smtClean="0">
                <a:solidFill>
                  <a:srgbClr val="00B0F0"/>
                </a:solidFill>
              </a:rPr>
              <a:t>(1 point to 3 points). »</a:t>
            </a:r>
            <a:endParaRPr lang="fr-FR" sz="3200" dirty="0">
              <a:solidFill>
                <a:srgbClr val="00B0F0"/>
              </a:solidFill>
            </a:endParaRPr>
          </a:p>
        </p:txBody>
      </p:sp>
      <p:sp>
        <p:nvSpPr>
          <p:cNvPr id="3" name="Espace réservé du contenu 2"/>
          <p:cNvSpPr>
            <a:spLocks noGrp="1"/>
          </p:cNvSpPr>
          <p:nvPr>
            <p:ph sz="half" idx="1"/>
          </p:nvPr>
        </p:nvSpPr>
        <p:spPr/>
        <p:txBody>
          <a:bodyPr/>
          <a:lstStyle/>
          <a:p>
            <a:endParaRPr lang="fr-FR" dirty="0"/>
          </a:p>
        </p:txBody>
      </p:sp>
      <p:sp>
        <p:nvSpPr>
          <p:cNvPr id="4" name="Espace réservé du contenu 3"/>
          <p:cNvSpPr>
            <a:spLocks noGrp="1"/>
          </p:cNvSpPr>
          <p:nvPr>
            <p:ph sz="half" idx="2"/>
          </p:nvPr>
        </p:nvSpPr>
        <p:spPr/>
        <p:txBody>
          <a:bodyPr/>
          <a:lstStyle/>
          <a:p>
            <a:endParaRPr lang="fr-FR" dirty="0"/>
          </a:p>
        </p:txBody>
      </p:sp>
      <p:pic>
        <p:nvPicPr>
          <p:cNvPr id="17410" name="Picture 2" descr="C:\Users\centrale\Pictures\2015-05-19 photos portfolio mai 2015\photos portfolio mai 2015 07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187" r="13956"/>
          <a:stretch/>
        </p:blipFill>
        <p:spPr bwMode="auto">
          <a:xfrm>
            <a:off x="827584" y="2957944"/>
            <a:ext cx="3423366" cy="2590478"/>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centrale\Pictures\2015-05-19 photos portfolio mai 2015\photos portfolio mai 2015 08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271"/>
          <a:stretch/>
        </p:blipFill>
        <p:spPr bwMode="auto">
          <a:xfrm>
            <a:off x="4716016" y="2957944"/>
            <a:ext cx="3896028" cy="227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845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cs-CZ" sz="2800" dirty="0" smtClean="0">
                <a:solidFill>
                  <a:srgbClr val="00B0F0"/>
                </a:solidFill>
              </a:rPr>
              <a:t>Part 3: </a:t>
            </a:r>
            <a:r>
              <a:rPr lang="fr-FR" sz="2800" dirty="0" smtClean="0">
                <a:solidFill>
                  <a:srgbClr val="00B0F0"/>
                </a:solidFill>
              </a:rPr>
              <a:t>Other tools allow to encrich the successes linked to the portfolio</a:t>
            </a:r>
            <a:endParaRPr lang="fr-FR" sz="2800" dirty="0">
              <a:solidFill>
                <a:srgbClr val="00B0F0"/>
              </a:solidFill>
            </a:endParaRPr>
          </a:p>
        </p:txBody>
      </p:sp>
      <p:sp>
        <p:nvSpPr>
          <p:cNvPr id="3" name="Espace réservé du contenu 2"/>
          <p:cNvSpPr>
            <a:spLocks noGrp="1"/>
          </p:cNvSpPr>
          <p:nvPr>
            <p:ph sz="half" idx="1"/>
          </p:nvPr>
        </p:nvSpPr>
        <p:spPr/>
        <p:txBody>
          <a:bodyPr>
            <a:normAutofit/>
          </a:bodyPr>
          <a:lstStyle/>
          <a:p>
            <a:r>
              <a:rPr lang="en-GB" sz="2400" dirty="0" smtClean="0">
                <a:solidFill>
                  <a:srgbClr val="00B0F0"/>
                </a:solidFill>
              </a:rPr>
              <a:t>For the skills linked to the « Me and the others » area, stripes representing a series of skills in this area are put up in the classroom. With the child, I do an outcome of his progresses and I mark a green point for each succeeded skill. Each picture will then be cut out and stuck in the portfolio.  </a:t>
            </a:r>
            <a:endParaRPr lang="en-GB" sz="2400" dirty="0">
              <a:solidFill>
                <a:srgbClr val="00B0F0"/>
              </a:solidFill>
            </a:endParaRPr>
          </a:p>
        </p:txBody>
      </p:sp>
      <p:sp>
        <p:nvSpPr>
          <p:cNvPr id="4" name="Espace réservé du contenu 3"/>
          <p:cNvSpPr>
            <a:spLocks noGrp="1"/>
          </p:cNvSpPr>
          <p:nvPr>
            <p:ph sz="half" idx="2"/>
          </p:nvPr>
        </p:nvSpPr>
        <p:spPr/>
        <p:txBody>
          <a:bodyPr>
            <a:normAutofit/>
          </a:bodyPr>
          <a:lstStyle/>
          <a:p>
            <a:endParaRPr lang="fr-FR" dirty="0"/>
          </a:p>
        </p:txBody>
      </p:sp>
      <p:pic>
        <p:nvPicPr>
          <p:cNvPr id="18434" name="Picture 2" descr="C:\Users\centrale\Pictures\2015-05-19 photos portfolio mai 2015\photos portfolio mai 2015 0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737" r="24724"/>
          <a:stretch/>
        </p:blipFill>
        <p:spPr bwMode="auto">
          <a:xfrm>
            <a:off x="5508104" y="1628800"/>
            <a:ext cx="2534808" cy="457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479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rPr>
              <a:t>PART 3: Other Tools</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normAutofit/>
          </a:bodyPr>
          <a:lstStyle/>
          <a:p>
            <a:r>
              <a:rPr lang="en-GB" dirty="0" smtClean="0">
                <a:solidFill>
                  <a:srgbClr val="00B0F0"/>
                </a:solidFill>
              </a:rPr>
              <a:t>For some skills linked to the « Me and my body » area, a table is put up in the gym room, which allows me, with the child,  to point the successes in the </a:t>
            </a:r>
            <a:r>
              <a:rPr lang="cs-CZ" dirty="0" smtClean="0">
                <a:solidFill>
                  <a:srgbClr val="00B0F0"/>
                </a:solidFill>
              </a:rPr>
              <a:t>motor </a:t>
            </a:r>
            <a:r>
              <a:rPr lang="cs-CZ" dirty="0" err="1" smtClean="0">
                <a:solidFill>
                  <a:srgbClr val="00B0F0"/>
                </a:solidFill>
              </a:rPr>
              <a:t>skills</a:t>
            </a:r>
            <a:r>
              <a:rPr lang="en-GB" dirty="0" smtClean="0">
                <a:solidFill>
                  <a:srgbClr val="00B0F0"/>
                </a:solidFill>
              </a:rPr>
              <a:t> specific areas. The successes will be then inserted into the portfolio. </a:t>
            </a:r>
            <a:endParaRPr lang="en-GB" dirty="0">
              <a:solidFill>
                <a:srgbClr val="00B0F0"/>
              </a:solidFill>
            </a:endParaRP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dirty="0"/>
          </a:p>
        </p:txBody>
      </p:sp>
      <p:pic>
        <p:nvPicPr>
          <p:cNvPr id="19458" name="Picture 2" descr="C:\Users\centrale\Pictures\2015-05-19 photos portfolio mai 2015\photos portfolio mai 2015 0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780928"/>
            <a:ext cx="4283968"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91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smtClean="0">
                <a:solidFill>
                  <a:srgbClr val="00B0F0"/>
                </a:solidFill>
              </a:rPr>
              <a:t>Some other works equally enrich the portfolio</a:t>
            </a:r>
            <a:endParaRPr lang="en-GB" sz="3200" dirty="0">
              <a:solidFill>
                <a:srgbClr val="00B0F0"/>
              </a:solidFill>
            </a:endParaRPr>
          </a:p>
        </p:txBody>
      </p:sp>
      <p:sp>
        <p:nvSpPr>
          <p:cNvPr id="3" name="Espace réservé du contenu 2"/>
          <p:cNvSpPr>
            <a:spLocks noGrp="1"/>
          </p:cNvSpPr>
          <p:nvPr>
            <p:ph sz="half" idx="1"/>
          </p:nvPr>
        </p:nvSpPr>
        <p:spPr/>
        <p:txBody>
          <a:bodyPr>
            <a:normAutofit/>
          </a:bodyPr>
          <a:lstStyle/>
          <a:p>
            <a:r>
              <a:rPr lang="en-GB" sz="2400" dirty="0" smtClean="0">
                <a:solidFill>
                  <a:srgbClr val="00B0F0"/>
                </a:solidFill>
              </a:rPr>
              <a:t>For example, for « Me and my body », the children made a height gauge where their height is indicated. Next year, this height gauge will be re-used. </a:t>
            </a:r>
            <a:endParaRPr lang="en-GB" sz="2400" dirty="0">
              <a:solidFill>
                <a:srgbClr val="00B0F0"/>
              </a:solidFill>
            </a:endParaRPr>
          </a:p>
        </p:txBody>
      </p:sp>
      <p:pic>
        <p:nvPicPr>
          <p:cNvPr id="6" name="Picture 2" descr="\\newton\homes.t$\na.jose\My Pictures\2015-05-20 2 photos portfolio\2 photos portfolio 002.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48200" y="2350526"/>
            <a:ext cx="4038600" cy="3025310"/>
          </a:xfrm>
          <a:prstGeom prst="rect">
            <a:avLst/>
          </a:prstGeom>
          <a:noFill/>
          <a:ln>
            <a:noFill/>
          </a:ln>
        </p:spPr>
      </p:pic>
    </p:spTree>
    <p:extLst>
      <p:ext uri="{BB962C8B-B14F-4D97-AF65-F5344CB8AC3E}">
        <p14:creationId xmlns:p14="http://schemas.microsoft.com/office/powerpoint/2010/main" val="3290329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
            </a:r>
            <a:br>
              <a:rPr lang="fr-FR" sz="2000" dirty="0" smtClean="0"/>
            </a:br>
            <a:r>
              <a:rPr lang="en-GB" sz="3200" dirty="0" smtClean="0">
                <a:solidFill>
                  <a:srgbClr val="00B0F0"/>
                </a:solidFill>
              </a:rPr>
              <a:t>Examples: documents stuck in the life notebook</a:t>
            </a:r>
            <a:endParaRPr lang="en-GB" sz="3200" dirty="0">
              <a:solidFill>
                <a:srgbClr val="00B0F0"/>
              </a:solidFill>
            </a:endParaRPr>
          </a:p>
        </p:txBody>
      </p:sp>
      <p:sp>
        <p:nvSpPr>
          <p:cNvPr id="3" name="Espace réservé du contenu 2"/>
          <p:cNvSpPr>
            <a:spLocks noGrp="1"/>
          </p:cNvSpPr>
          <p:nvPr>
            <p:ph sz="half" idx="1"/>
          </p:nvPr>
        </p:nvSpPr>
        <p:spPr/>
        <p:txBody>
          <a:bodyPr/>
          <a:lstStyle/>
          <a:p>
            <a:r>
              <a:rPr lang="fr-FR" sz="2400" dirty="0" smtClean="0">
                <a:solidFill>
                  <a:srgbClr val="00B0F0"/>
                </a:solidFill>
              </a:rPr>
              <a:t>Life Notebook Nursery 1 and 2</a:t>
            </a:r>
          </a:p>
          <a:p>
            <a:endParaRPr lang="fr-FR" dirty="0"/>
          </a:p>
        </p:txBody>
      </p:sp>
      <p:sp>
        <p:nvSpPr>
          <p:cNvPr id="4" name="Espace réservé du contenu 3"/>
          <p:cNvSpPr>
            <a:spLocks noGrp="1"/>
          </p:cNvSpPr>
          <p:nvPr>
            <p:ph sz="half" idx="2"/>
          </p:nvPr>
        </p:nvSpPr>
        <p:spPr/>
        <p:txBody>
          <a:bodyPr>
            <a:normAutofit/>
          </a:bodyPr>
          <a:lstStyle/>
          <a:p>
            <a:r>
              <a:rPr lang="fr-FR" sz="2400" dirty="0" smtClean="0">
                <a:solidFill>
                  <a:srgbClr val="00B0F0"/>
                </a:solidFill>
              </a:rPr>
              <a:t>Christmas choral and Christmas songs </a:t>
            </a:r>
            <a:endParaRPr lang="fr-FR" sz="2400" dirty="0">
              <a:solidFill>
                <a:srgbClr val="00B0F0"/>
              </a:solidFill>
            </a:endParaRPr>
          </a:p>
        </p:txBody>
      </p:sp>
      <p:pic>
        <p:nvPicPr>
          <p:cNvPr id="1026" name="Picture 2" descr="C:\Users\centrale\Pictures\2015-05-19 photos portfolio mai 2015\photos portfolio mai 2015 0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827" y="2996952"/>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entrale\Pictures\2015-05-19 photos portfolio mai 2015\photos portfolio mai 2015 0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996952"/>
            <a:ext cx="3666649" cy="274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09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cs-CZ" dirty="0">
                <a:solidFill>
                  <a:srgbClr val="00B0F0"/>
                </a:solidFill>
              </a:rPr>
              <a:t>L</a:t>
            </a:r>
            <a:r>
              <a:rPr lang="fr-FR" dirty="0" smtClean="0">
                <a:solidFill>
                  <a:srgbClr val="00B0F0"/>
                </a:solidFill>
              </a:rPr>
              <a:t>ife </a:t>
            </a:r>
            <a:r>
              <a:rPr lang="fr-FR" dirty="0">
                <a:solidFill>
                  <a:srgbClr val="00B0F0"/>
                </a:solidFill>
              </a:rPr>
              <a:t>notebook</a:t>
            </a:r>
            <a:br>
              <a:rPr lang="fr-FR" dirty="0">
                <a:solidFill>
                  <a:srgbClr val="00B0F0"/>
                </a:solidFill>
              </a:rPr>
            </a:br>
            <a:endParaRPr lang="fr-FR" dirty="0"/>
          </a:p>
        </p:txBody>
      </p:sp>
      <p:sp>
        <p:nvSpPr>
          <p:cNvPr id="3" name="Espace réservé du contenu 2"/>
          <p:cNvSpPr>
            <a:spLocks noGrp="1"/>
          </p:cNvSpPr>
          <p:nvPr>
            <p:ph sz="half" idx="1"/>
          </p:nvPr>
        </p:nvSpPr>
        <p:spPr/>
        <p:txBody>
          <a:bodyPr>
            <a:normAutofit/>
          </a:bodyPr>
          <a:lstStyle/>
          <a:p>
            <a:r>
              <a:rPr lang="fr-FR" sz="2400" dirty="0" smtClean="0">
                <a:solidFill>
                  <a:srgbClr val="00B0F0"/>
                </a:solidFill>
              </a:rPr>
              <a:t>The Halloween Party</a:t>
            </a:r>
            <a:endParaRPr lang="fr-FR" sz="2400" dirty="0">
              <a:solidFill>
                <a:srgbClr val="00B0F0"/>
              </a:solidFill>
            </a:endParaRPr>
          </a:p>
        </p:txBody>
      </p:sp>
      <p:sp>
        <p:nvSpPr>
          <p:cNvPr id="4" name="Espace réservé du contenu 3"/>
          <p:cNvSpPr>
            <a:spLocks noGrp="1"/>
          </p:cNvSpPr>
          <p:nvPr>
            <p:ph sz="half" idx="2"/>
          </p:nvPr>
        </p:nvSpPr>
        <p:spPr/>
        <p:txBody>
          <a:bodyPr>
            <a:normAutofit/>
          </a:bodyPr>
          <a:lstStyle/>
          <a:p>
            <a:r>
              <a:rPr lang="fr-FR" sz="2400" dirty="0" smtClean="0">
                <a:solidFill>
                  <a:srgbClr val="00B0F0"/>
                </a:solidFill>
              </a:rPr>
              <a:t>The Birthdays</a:t>
            </a:r>
            <a:endParaRPr lang="fr-FR" sz="2400" dirty="0">
              <a:solidFill>
                <a:srgbClr val="00B0F0"/>
              </a:solidFill>
            </a:endParaRPr>
          </a:p>
        </p:txBody>
      </p:sp>
      <p:pic>
        <p:nvPicPr>
          <p:cNvPr id="2050" name="Picture 2" descr="C:\Users\centrale\Pictures\2015-05-19 photos portfolio mai 2015\photos portfolio mai 2015 0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36912"/>
            <a:ext cx="3960440" cy="29703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entrale\Pictures\2015-05-19 photos portfolio mai 2015\photos portfolio mai 2015 0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751462"/>
            <a:ext cx="3816424" cy="2862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999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3579" y="260648"/>
            <a:ext cx="8229600" cy="1143000"/>
          </a:xfrm>
        </p:spPr>
        <p:txBody>
          <a:bodyPr/>
          <a:lstStyle/>
          <a:p>
            <a:r>
              <a:rPr lang="en-GB" dirty="0" smtClean="0">
                <a:solidFill>
                  <a:srgbClr val="00B0F0"/>
                </a:solidFill>
              </a:rPr>
              <a:t>Life  notebook</a:t>
            </a:r>
            <a:endParaRPr lang="en-GB" dirty="0">
              <a:solidFill>
                <a:srgbClr val="00B0F0"/>
              </a:solidFill>
            </a:endParaRPr>
          </a:p>
        </p:txBody>
      </p:sp>
      <p:sp>
        <p:nvSpPr>
          <p:cNvPr id="3" name="Espace réservé du contenu 2"/>
          <p:cNvSpPr>
            <a:spLocks noGrp="1"/>
          </p:cNvSpPr>
          <p:nvPr>
            <p:ph sz="half" idx="1"/>
          </p:nvPr>
        </p:nvSpPr>
        <p:spPr/>
        <p:txBody>
          <a:bodyPr>
            <a:normAutofit/>
          </a:bodyPr>
          <a:lstStyle/>
          <a:p>
            <a:pPr marL="0" indent="0">
              <a:buNone/>
            </a:pPr>
            <a:r>
              <a:rPr lang="fr-FR" sz="2400" dirty="0" smtClean="0">
                <a:solidFill>
                  <a:srgbClr val="00B0F0"/>
                </a:solidFill>
              </a:rPr>
              <a:t>The</a:t>
            </a:r>
            <a:r>
              <a:rPr lang="cs-CZ" sz="2400" dirty="0" smtClean="0">
                <a:solidFill>
                  <a:srgbClr val="00B0F0"/>
                </a:solidFill>
              </a:rPr>
              <a:t> </a:t>
            </a:r>
            <a:r>
              <a:rPr lang="cs-CZ" sz="2400" dirty="0" err="1" smtClean="0">
                <a:solidFill>
                  <a:srgbClr val="00B0F0"/>
                </a:solidFill>
              </a:rPr>
              <a:t>recipe</a:t>
            </a:r>
            <a:r>
              <a:rPr lang="cs-CZ" sz="2400" dirty="0" smtClean="0">
                <a:solidFill>
                  <a:srgbClr val="00B0F0"/>
                </a:solidFill>
              </a:rPr>
              <a:t> </a:t>
            </a:r>
            <a:r>
              <a:rPr lang="cs-CZ" sz="2400" dirty="0" err="1" smtClean="0">
                <a:solidFill>
                  <a:srgbClr val="00B0F0"/>
                </a:solidFill>
              </a:rPr>
              <a:t>for</a:t>
            </a:r>
            <a:r>
              <a:rPr lang="cs-CZ" sz="2400" dirty="0" smtClean="0">
                <a:solidFill>
                  <a:srgbClr val="00B0F0"/>
                </a:solidFill>
              </a:rPr>
              <a:t> </a:t>
            </a:r>
            <a:r>
              <a:rPr lang="cs-CZ" sz="2400" dirty="0" err="1" smtClean="0">
                <a:solidFill>
                  <a:srgbClr val="00B0F0"/>
                </a:solidFill>
              </a:rPr>
              <a:t>creps</a:t>
            </a:r>
            <a:endParaRPr lang="fr-FR" sz="2400" dirty="0">
              <a:solidFill>
                <a:srgbClr val="00B0F0"/>
              </a:solidFill>
            </a:endParaRPr>
          </a:p>
        </p:txBody>
      </p:sp>
      <p:sp>
        <p:nvSpPr>
          <p:cNvPr id="4" name="Espace réservé du contenu 3"/>
          <p:cNvSpPr>
            <a:spLocks noGrp="1"/>
          </p:cNvSpPr>
          <p:nvPr>
            <p:ph sz="half" idx="2"/>
          </p:nvPr>
        </p:nvSpPr>
        <p:spPr/>
        <p:txBody>
          <a:bodyPr/>
          <a:lstStyle/>
          <a:p>
            <a:r>
              <a:rPr lang="fr-FR" sz="2400" dirty="0" smtClean="0">
                <a:solidFill>
                  <a:srgbClr val="00B0F0"/>
                </a:solidFill>
              </a:rPr>
              <a:t>The Child’s photographies, riding his bike with his family.</a:t>
            </a:r>
          </a:p>
          <a:p>
            <a:pPr marL="0" indent="0">
              <a:buNone/>
            </a:pPr>
            <a:endParaRPr lang="fr-FR" dirty="0"/>
          </a:p>
        </p:txBody>
      </p:sp>
      <p:pic>
        <p:nvPicPr>
          <p:cNvPr id="3074" name="Picture 2" descr="C:\Users\centrale\Pictures\2015-05-19 photos portfolio mai 2015\photos portfolio mai 2015 0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1115616" y="2276872"/>
            <a:ext cx="2592288" cy="38884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entrale\Pictures\2015-05-19 photos portfolio mai 2015\photos portfolio mai 2015 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068960"/>
            <a:ext cx="374441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41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spcBef>
                <a:spcPct val="20000"/>
              </a:spcBef>
            </a:pPr>
            <a:r>
              <a:rPr lang="cs-CZ" sz="3600" dirty="0">
                <a:solidFill>
                  <a:srgbClr val="00B0F0"/>
                </a:solidFill>
                <a:ea typeface="+mn-ea"/>
                <a:cs typeface="+mn-cs"/>
              </a:rPr>
              <a:t>L</a:t>
            </a:r>
            <a:r>
              <a:rPr lang="fr-FR" sz="3600" dirty="0" smtClean="0">
                <a:solidFill>
                  <a:srgbClr val="00B0F0"/>
                </a:solidFill>
                <a:ea typeface="+mn-ea"/>
                <a:cs typeface="+mn-cs"/>
              </a:rPr>
              <a:t>ife </a:t>
            </a:r>
            <a:r>
              <a:rPr lang="fr-FR" sz="3600" dirty="0">
                <a:solidFill>
                  <a:srgbClr val="00B0F0"/>
                </a:solidFill>
                <a:ea typeface="+mn-ea"/>
                <a:cs typeface="+mn-cs"/>
              </a:rPr>
              <a:t>notebook</a:t>
            </a:r>
          </a:p>
        </p:txBody>
      </p:sp>
      <p:sp>
        <p:nvSpPr>
          <p:cNvPr id="3" name="Espace réservé du contenu 2"/>
          <p:cNvSpPr>
            <a:spLocks noGrp="1"/>
          </p:cNvSpPr>
          <p:nvPr>
            <p:ph sz="half" idx="1"/>
          </p:nvPr>
        </p:nvSpPr>
        <p:spPr/>
        <p:txBody>
          <a:bodyPr>
            <a:normAutofit/>
          </a:bodyPr>
          <a:lstStyle/>
          <a:p>
            <a:r>
              <a:rPr lang="cs-CZ" sz="2400" dirty="0">
                <a:solidFill>
                  <a:srgbClr val="00B0F0"/>
                </a:solidFill>
              </a:rPr>
              <a:t>D</a:t>
            </a:r>
            <a:r>
              <a:rPr lang="fr-FR" sz="2400" dirty="0" smtClean="0">
                <a:solidFill>
                  <a:srgbClr val="00B0F0"/>
                </a:solidFill>
              </a:rPr>
              <a:t>rawings of a little girl near her house</a:t>
            </a:r>
          </a:p>
          <a:p>
            <a:endParaRPr lang="fr-FR" sz="2400" dirty="0">
              <a:solidFill>
                <a:srgbClr val="00B0F0"/>
              </a:solidFill>
            </a:endParaRPr>
          </a:p>
        </p:txBody>
      </p:sp>
      <p:sp>
        <p:nvSpPr>
          <p:cNvPr id="4" name="Espace réservé du contenu 3"/>
          <p:cNvSpPr>
            <a:spLocks noGrp="1"/>
          </p:cNvSpPr>
          <p:nvPr>
            <p:ph sz="half" idx="2"/>
          </p:nvPr>
        </p:nvSpPr>
        <p:spPr/>
        <p:txBody>
          <a:bodyPr/>
          <a:lstStyle/>
          <a:p>
            <a:r>
              <a:rPr lang="fr-FR" sz="2400" dirty="0" smtClean="0">
                <a:solidFill>
                  <a:srgbClr val="00B0F0"/>
                </a:solidFill>
              </a:rPr>
              <a:t>Easter Holidays in France</a:t>
            </a:r>
          </a:p>
          <a:p>
            <a:endParaRPr lang="fr-FR" dirty="0"/>
          </a:p>
        </p:txBody>
      </p:sp>
      <p:pic>
        <p:nvPicPr>
          <p:cNvPr id="5122" name="Picture 2" descr="C:\Users\centrale\Pictures\2015-05-19 photos portfolio mai 2015\photos portfolio mai 2015 0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022" t="9377" r="6813" b="8864"/>
          <a:stretch/>
        </p:blipFill>
        <p:spPr bwMode="auto">
          <a:xfrm>
            <a:off x="898969" y="2771852"/>
            <a:ext cx="2761720" cy="374948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entrale\Pictures\2015-05-19 photos portfolio mai 2015\photos portfolio mai 2015 04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93" t="20074" r="19341" b="11502"/>
          <a:stretch/>
        </p:blipFill>
        <p:spPr bwMode="auto">
          <a:xfrm>
            <a:off x="4165368" y="2820588"/>
            <a:ext cx="4368959" cy="356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06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
            </a:r>
            <a:br>
              <a:rPr lang="fr-FR" dirty="0"/>
            </a:br>
            <a:r>
              <a:rPr lang="fr-FR" dirty="0" smtClean="0">
                <a:solidFill>
                  <a:srgbClr val="00B0F0"/>
                </a:solidFill>
              </a:rPr>
              <a:t>PART 2: </a:t>
            </a:r>
            <a:r>
              <a:rPr lang="en-GB" dirty="0" smtClean="0">
                <a:solidFill>
                  <a:srgbClr val="00B0F0"/>
                </a:solidFill>
              </a:rPr>
              <a:t>The success notebook</a:t>
            </a:r>
            <a:endParaRPr lang="en-GB" dirty="0">
              <a:solidFill>
                <a:srgbClr val="00B0F0"/>
              </a:solidFill>
            </a:endParaRPr>
          </a:p>
        </p:txBody>
      </p:sp>
      <p:sp>
        <p:nvSpPr>
          <p:cNvPr id="3" name="Sous-titre 2"/>
          <p:cNvSpPr>
            <a:spLocks noGrp="1"/>
          </p:cNvSpPr>
          <p:nvPr>
            <p:ph type="subTitle" idx="1"/>
          </p:nvPr>
        </p:nvSpPr>
        <p:spPr/>
        <p:txBody>
          <a:bodyPr>
            <a:normAutofit/>
          </a:bodyPr>
          <a:lstStyle/>
          <a:p>
            <a:endParaRPr lang="fr-FR" sz="2000" dirty="0" smtClean="0">
              <a:latin typeface="+mj-lt"/>
            </a:endParaRPr>
          </a:p>
          <a:p>
            <a:endParaRPr lang="fr-FR" sz="2400" dirty="0">
              <a:latin typeface="+mj-lt"/>
            </a:endParaRPr>
          </a:p>
        </p:txBody>
      </p:sp>
    </p:spTree>
    <p:extLst>
      <p:ext uri="{BB962C8B-B14F-4D97-AF65-F5344CB8AC3E}">
        <p14:creationId xmlns:p14="http://schemas.microsoft.com/office/powerpoint/2010/main" val="3734774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0596"/>
            <a:ext cx="8229600" cy="1143000"/>
          </a:xfrm>
        </p:spPr>
        <p:txBody>
          <a:bodyPr>
            <a:normAutofit fontScale="90000"/>
          </a:bodyPr>
          <a:lstStyle/>
          <a:p>
            <a:pPr algn="l"/>
            <a:r>
              <a:rPr lang="fr-FR" sz="1100" dirty="0" smtClean="0"/>
              <a:t/>
            </a:r>
            <a:br>
              <a:rPr lang="fr-FR" sz="1100" dirty="0" smtClean="0"/>
            </a:br>
            <a:r>
              <a:rPr lang="en-GB" sz="2400" dirty="0" smtClean="0">
                <a:solidFill>
                  <a:srgbClr val="00B0F0"/>
                </a:solidFill>
              </a:rPr>
              <a:t>A Portfolio ring binder including the 4 </a:t>
            </a:r>
            <a:r>
              <a:rPr lang="cs-CZ" sz="2400" dirty="0" smtClean="0">
                <a:solidFill>
                  <a:srgbClr val="00B0F0"/>
                </a:solidFill>
              </a:rPr>
              <a:t>curriculum</a:t>
            </a:r>
            <a:r>
              <a:rPr lang="en-GB" sz="2400" dirty="0" smtClean="0">
                <a:solidFill>
                  <a:srgbClr val="00B0F0"/>
                </a:solidFill>
              </a:rPr>
              <a:t> areas. In this  file, the child  choose works which he’s proud of, and which are the memory of his progress. </a:t>
            </a:r>
            <a:endParaRPr lang="en-GB" sz="2400" dirty="0">
              <a:solidFill>
                <a:srgbClr val="00B0F0"/>
              </a:solidFill>
            </a:endParaRP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a:xfrm>
            <a:off x="4645025" y="2299520"/>
            <a:ext cx="4041775" cy="3951288"/>
          </a:xfrm>
        </p:spPr>
        <p:txBody>
          <a:bodyPr/>
          <a:lstStyle/>
          <a:p>
            <a:endParaRPr lang="fr-FR" dirty="0" smtClean="0"/>
          </a:p>
          <a:p>
            <a:endParaRPr lang="fr-FR" dirty="0"/>
          </a:p>
          <a:p>
            <a:endParaRPr lang="fr-FR" dirty="0" smtClean="0"/>
          </a:p>
          <a:p>
            <a:endParaRPr lang="fr-FR" dirty="0" smtClean="0"/>
          </a:p>
          <a:p>
            <a:endParaRPr lang="fr-FR" dirty="0"/>
          </a:p>
          <a:p>
            <a:endParaRPr lang="fr-FR" dirty="0"/>
          </a:p>
          <a:p>
            <a:endParaRPr lang="fr-FR" dirty="0" smtClean="0"/>
          </a:p>
          <a:p>
            <a:endParaRPr lang="fr-FR" dirty="0"/>
          </a:p>
        </p:txBody>
      </p:sp>
      <p:pic>
        <p:nvPicPr>
          <p:cNvPr id="20482" name="Picture 2" descr="C:\Users\centrale\Pictures\2015-05-19 photos portfolio mai 2015\photos portfolio mai 2015 0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40768"/>
            <a:ext cx="4227172" cy="3170379"/>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centrale\Pictures\2015-05-19 photos portfolio mai 2015\photos portfolio mai 2015 0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484784"/>
            <a:ext cx="3377084" cy="2532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entrale\Pictures\2015-05-19 photos portfolio mai 2015\photos portfolio mai 2015 05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81" t="12122" r="28023" b="6706"/>
          <a:stretch/>
        </p:blipFill>
        <p:spPr bwMode="auto">
          <a:xfrm>
            <a:off x="2699792" y="3140968"/>
            <a:ext cx="3787568" cy="3580739"/>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centrale\Pictures\2015-05-19 photos portfolio mai 2015\photos portfolio mai 2015 04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187" t="11722" r="27033"/>
          <a:stretch/>
        </p:blipFill>
        <p:spPr bwMode="auto">
          <a:xfrm>
            <a:off x="107504" y="5022536"/>
            <a:ext cx="1380025" cy="183546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Users\centrale\Pictures\2015-05-19 photos portfolio mai 2015\photos portfolio mai 2015 05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02035" y="5668971"/>
            <a:ext cx="1403648" cy="1052736"/>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C:\Users\centrale\Pictures\2015-05-19 photos portfolio mai 2015\photos portfolio mai 2015 05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92" y="4017597"/>
            <a:ext cx="1475656" cy="1106742"/>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C:\Users\centrale\Pictures\2015-05-19 photos portfolio mai 2015\photos portfolio mai 2015 05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89956" y="4023151"/>
            <a:ext cx="1619672" cy="1214754"/>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C:\Users\centrale\Pictures\2015-05-19 photos portfolio mai 2015\photos portfolio mai 2015 05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1720" y="5662917"/>
            <a:ext cx="1585372" cy="118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748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20689"/>
            <a:ext cx="7772400" cy="1445855"/>
          </a:xfrm>
        </p:spPr>
        <p:txBody>
          <a:bodyPr>
            <a:normAutofit/>
          </a:bodyPr>
          <a:lstStyle/>
          <a:p>
            <a:r>
              <a:rPr lang="fr-FR" sz="2000" dirty="0" smtClean="0"/>
              <a:t/>
            </a:r>
            <a:br>
              <a:rPr lang="fr-FR" sz="2000" dirty="0" smtClean="0"/>
            </a:br>
            <a:r>
              <a:rPr lang="en-GB" sz="3200" dirty="0" smtClean="0">
                <a:solidFill>
                  <a:srgbClr val="00B0F0"/>
                </a:solidFill>
              </a:rPr>
              <a:t>A success notebook linked to the portfolio</a:t>
            </a:r>
            <a:r>
              <a:rPr lang="fr-FR" sz="3200" dirty="0" smtClean="0">
                <a:solidFill>
                  <a:srgbClr val="00B0F0"/>
                </a:solidFill>
              </a:rPr>
              <a:t>.</a:t>
            </a:r>
            <a:endParaRPr lang="fr-FR" sz="3200" dirty="0">
              <a:solidFill>
                <a:srgbClr val="00B0F0"/>
              </a:solidFill>
            </a:endParaRPr>
          </a:p>
        </p:txBody>
      </p:sp>
      <p:sp>
        <p:nvSpPr>
          <p:cNvPr id="3" name="Sous-titre 2"/>
          <p:cNvSpPr>
            <a:spLocks noGrp="1"/>
          </p:cNvSpPr>
          <p:nvPr>
            <p:ph type="subTitle" idx="1"/>
          </p:nvPr>
        </p:nvSpPr>
        <p:spPr>
          <a:xfrm>
            <a:off x="1371600" y="2636912"/>
            <a:ext cx="6400800" cy="3001888"/>
          </a:xfrm>
        </p:spPr>
        <p:txBody>
          <a:bodyPr/>
          <a:lstStyle/>
          <a:p>
            <a:endParaRPr lang="fr-FR" dirty="0"/>
          </a:p>
        </p:txBody>
      </p:sp>
      <p:pic>
        <p:nvPicPr>
          <p:cNvPr id="6146" name="Picture 2" descr="C:\Users\centrale\Pictures\2015-05-19 photos portfolio mai 2015\photos portfolio mai 2015 0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901" r="11868"/>
          <a:stretch/>
        </p:blipFill>
        <p:spPr bwMode="auto">
          <a:xfrm>
            <a:off x="2627784" y="2420888"/>
            <a:ext cx="3702802" cy="401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947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436</Words>
  <Application>Microsoft Office PowerPoint</Application>
  <PresentationFormat>Předvádění na obrazovce (4:3)</PresentationFormat>
  <Paragraphs>74</Paragraphs>
  <Slides>23</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23</vt:i4>
      </vt:variant>
    </vt:vector>
  </HeadingPairs>
  <TitlesOfParts>
    <vt:vector size="26" baseType="lpstr">
      <vt:lpstr>Arial</vt:lpstr>
      <vt:lpstr>Calibri</vt:lpstr>
      <vt:lpstr>Thème Office</vt:lpstr>
      <vt:lpstr> Portfolio in the  nursery Used tools examples Experimentation of a self-assessment system  I</vt:lpstr>
      <vt:lpstr>Variety of  tools used in class to fill the student’s portfolio.</vt:lpstr>
      <vt:lpstr> Examples: documents stuck in the life notebook</vt:lpstr>
      <vt:lpstr>Life notebook </vt:lpstr>
      <vt:lpstr>Life  notebook</vt:lpstr>
      <vt:lpstr>Life notebook</vt:lpstr>
      <vt:lpstr> PART 2: The success notebook</vt:lpstr>
      <vt:lpstr> A Portfolio ring binder including the 4 curriculum areas. In this  file, the child  choose works which he’s proud of, and which are the memory of his progress. </vt:lpstr>
      <vt:lpstr> A success notebook linked to the portfolio.</vt:lpstr>
      <vt:lpstr>This notebook regroups  the different areas: Me as a person, Me and my body, Me and the others, Me and the world. Each area is illustrated by a several pictures illustrating the learnings.</vt:lpstr>
      <vt:lpstr>A success notebook linked to the portfolio</vt:lpstr>
      <vt:lpstr>Success notebook and class practice</vt:lpstr>
      <vt:lpstr>Success notebook and class practice</vt:lpstr>
      <vt:lpstr>Success notebook and class practice</vt:lpstr>
      <vt:lpstr>Success notebook and class practice</vt:lpstr>
      <vt:lpstr>Pictures of some successes </vt:lpstr>
      <vt:lpstr> « I know how to set the table. »</vt:lpstr>
      <vt:lpstr>« I know how to assemble a 15 pieces puzzle  »</vt:lpstr>
      <vt:lpstr>« I know how to build simple constructions. »</vt:lpstr>
      <vt:lpstr>« I know how to play with a dice (1 point to 3 points). »</vt:lpstr>
      <vt:lpstr>Part 3: Other tools allow to encrich the successes linked to the portfolio</vt:lpstr>
      <vt:lpstr>PART 3: Other Tools</vt:lpstr>
      <vt:lpstr>Some other works equally enrich the portfolio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Portfolio en maternelle Exemples d’ outils utilisés,  Expérimentation d’un système d’auto-évaluation.</dc:title>
  <dc:creator>centrale</dc:creator>
  <cp:lastModifiedBy>Novotná Hana</cp:lastModifiedBy>
  <cp:revision>46</cp:revision>
  <dcterms:created xsi:type="dcterms:W3CDTF">2015-05-19T14:20:54Z</dcterms:created>
  <dcterms:modified xsi:type="dcterms:W3CDTF">2015-06-01T05:13:04Z</dcterms:modified>
</cp:coreProperties>
</file>