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7" r:id="rId5"/>
    <p:sldId id="266" r:id="rId6"/>
    <p:sldId id="258" r:id="rId7"/>
    <p:sldId id="264" r:id="rId8"/>
    <p:sldId id="261" r:id="rId9"/>
    <p:sldId id="262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D280-8F95-42FE-B540-8E1E41509C71}" type="datetimeFigureOut">
              <a:rPr lang="cs-CZ" smtClean="0"/>
              <a:t>2. 6. 2015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6F9D-187E-4CC2-86AB-5F14A0BC54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39300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99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24">
              <a:srgbClr val="2585BD"/>
            </a:gs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08244" y="360923"/>
            <a:ext cx="8791575" cy="2387600"/>
          </a:xfrm>
        </p:spPr>
        <p:txBody>
          <a:bodyPr/>
          <a:lstStyle/>
          <a:p>
            <a:r>
              <a:rPr lang="cs-CZ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Vzdělávání předškolních pedagogů v oblasti </a:t>
            </a:r>
            <a:r>
              <a:rPr lang="cs-CZ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mentoringu</a:t>
            </a:r>
            <a:endParaRPr lang="cs-CZ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4102" y="3000777"/>
            <a:ext cx="9083898" cy="2704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Rozvojem osobnostních a profesních kompetencí učitelů MŠ a ZŠ k vyšší kvalitě vzdělávání (CZ.1.07/1.3.00/48.0022)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Lucie Chaloupková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Pedagogická fakulta Masarykovy univerzity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Praha 3. 6. 2015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78" y="5705340"/>
            <a:ext cx="576121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6" y="1612710"/>
            <a:ext cx="3172098" cy="23663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5" y="1460775"/>
            <a:ext cx="4146517" cy="23272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4349" y="4271422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bg1"/>
                </a:solidFill>
              </a:rPr>
              <a:t>s</a:t>
            </a:r>
            <a:r>
              <a:rPr lang="cs-CZ" sz="3200" dirty="0" err="1" smtClean="0">
                <a:solidFill>
                  <a:schemeClr val="bg1"/>
                </a:solidFill>
              </a:rPr>
              <a:t>upervidujte</a:t>
            </a:r>
            <a:r>
              <a:rPr lang="cs-CZ" sz="3200" dirty="0" smtClean="0">
                <a:solidFill>
                  <a:schemeClr val="bg1"/>
                </a:solidFill>
              </a:rPr>
              <a:t> svou práci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58087" y="4271422"/>
            <a:ext cx="5129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r</a:t>
            </a:r>
            <a:r>
              <a:rPr lang="cs-CZ" sz="3200" dirty="0" smtClean="0">
                <a:solidFill>
                  <a:schemeClr val="bg1"/>
                </a:solidFill>
              </a:rPr>
              <a:t>eflektujte své postoje vůči podporovanému učiteli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873" y="466191"/>
            <a:ext cx="9704386" cy="1724024"/>
          </a:xfrm>
        </p:spPr>
        <p:txBody>
          <a:bodyPr/>
          <a:lstStyle/>
          <a:p>
            <a:r>
              <a:rPr lang="cs-CZ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Přínosy a úskalí mentorské podpory praktikované v rámci profesního růstu učitelů mateřských škol </a:t>
            </a:r>
            <a:endParaRPr lang="cs-CZ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59489" y="2896339"/>
            <a:ext cx="10490198" cy="280034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Rozvoj profesních dovedností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Získání mentorských dovedností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Síťování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Sebepoznání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reflexe zkušeností a jejich sdílení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2585BD"/>
            </a:gs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7349" y="1419227"/>
            <a:ext cx="9390061" cy="1552574"/>
          </a:xfrm>
        </p:spPr>
        <p:txBody>
          <a:bodyPr>
            <a:normAutofit/>
          </a:bodyPr>
          <a:lstStyle/>
          <a:p>
            <a:r>
              <a:rPr lang="cs-CZ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Děkuji Vám za pozornost</a:t>
            </a:r>
            <a:endParaRPr lang="cs-CZ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44677" y="3472266"/>
            <a:ext cx="10347323" cy="1670050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Kontakt: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Lucie Chaloupková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Chaloupkova.lucie@ped.muni.cz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82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57250"/>
            <a:ext cx="10331451" cy="547211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solidFill>
                  <a:schemeClr val="bg1"/>
                </a:solidFill>
              </a:rPr>
              <a:t>Mentoring</a:t>
            </a:r>
            <a:r>
              <a:rPr lang="cs-CZ" sz="3200" dirty="0" smtClean="0">
                <a:solidFill>
                  <a:schemeClr val="bg1"/>
                </a:solidFill>
              </a:rPr>
              <a:t> je individuální forma profesní podpory využívaná ve vzdělávání dospělých.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</a:rPr>
              <a:t>Mentoring</a:t>
            </a:r>
            <a:r>
              <a:rPr lang="cs-CZ" sz="3200" dirty="0" smtClean="0">
                <a:solidFill>
                  <a:schemeClr val="bg1"/>
                </a:solidFill>
              </a:rPr>
              <a:t> respektuje zkušenosti mentora i podporovaného učitele.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Mentor podporuje jedinečnost učitele, vychází z jeho aktuálního stavu dovedností a znalostí a posiluje </a:t>
            </a:r>
            <a:r>
              <a:rPr lang="cs-CZ" sz="3200" dirty="0" err="1" smtClean="0">
                <a:solidFill>
                  <a:schemeClr val="bg1"/>
                </a:solidFill>
              </a:rPr>
              <a:t>sebeřízené</a:t>
            </a:r>
            <a:r>
              <a:rPr lang="cs-CZ" sz="3200" dirty="0" smtClean="0">
                <a:solidFill>
                  <a:schemeClr val="bg1"/>
                </a:solidFill>
              </a:rPr>
              <a:t> učení účastníků </a:t>
            </a:r>
            <a:r>
              <a:rPr lang="cs-CZ" sz="3200" dirty="0" err="1" smtClean="0">
                <a:solidFill>
                  <a:schemeClr val="bg1"/>
                </a:solidFill>
              </a:rPr>
              <a:t>mentoringu</a:t>
            </a:r>
            <a:r>
              <a:rPr lang="cs-CZ" sz="3200" dirty="0" smtClean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Organizace vzdělávání v mentorských dovednostech</a:t>
            </a:r>
            <a:endParaRPr lang="cs-CZ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5838" y="2249487"/>
            <a:ext cx="10061573" cy="436562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červenec/srpen 2014 - 20 hodin (Co je </a:t>
            </a:r>
            <a:r>
              <a:rPr lang="cs-CZ" sz="3200" dirty="0" err="1" smtClean="0">
                <a:solidFill>
                  <a:schemeClr val="bg1"/>
                </a:solidFill>
              </a:rPr>
              <a:t>mentoring</a:t>
            </a:r>
            <a:r>
              <a:rPr lang="cs-CZ" sz="3200" dirty="0" smtClean="0">
                <a:solidFill>
                  <a:schemeClr val="bg1"/>
                </a:solidFill>
              </a:rPr>
              <a:t>, kdo je mentor, co dělá, co by měl ovládat, na čem mohou učitelé s kolegou mentorem spolupracovat…)</a:t>
            </a:r>
          </a:p>
          <a:p>
            <a:r>
              <a:rPr lang="cs-CZ" sz="3200" dirty="0">
                <a:solidFill>
                  <a:schemeClr val="bg1"/>
                </a:solidFill>
              </a:rPr>
              <a:t>l</a:t>
            </a:r>
            <a:r>
              <a:rPr lang="cs-CZ" sz="3200" dirty="0" smtClean="0">
                <a:solidFill>
                  <a:schemeClr val="bg1"/>
                </a:solidFill>
              </a:rPr>
              <a:t>eden/únor 2015 – 20 hodin (reflexe mentorských zkušeností, trénink mentorských dovedností)</a:t>
            </a:r>
          </a:p>
          <a:p>
            <a:r>
              <a:rPr lang="cs-CZ" sz="3200" dirty="0">
                <a:solidFill>
                  <a:schemeClr val="bg1"/>
                </a:solidFill>
              </a:rPr>
              <a:t>b</a:t>
            </a:r>
            <a:r>
              <a:rPr lang="cs-CZ" sz="3200" dirty="0" smtClean="0">
                <a:solidFill>
                  <a:schemeClr val="bg1"/>
                </a:solidFill>
              </a:rPr>
              <a:t>řezen 2015 závěrečná konference, workshopy k </a:t>
            </a:r>
            <a:r>
              <a:rPr lang="cs-CZ" sz="3200" dirty="0" err="1" smtClean="0">
                <a:solidFill>
                  <a:schemeClr val="bg1"/>
                </a:solidFill>
              </a:rPr>
              <a:t>mentoringu</a:t>
            </a:r>
            <a:r>
              <a:rPr lang="cs-CZ" sz="3200" dirty="0" smtClean="0">
                <a:solidFill>
                  <a:schemeClr val="bg1"/>
                </a:solidFill>
              </a:rPr>
              <a:t> v rámci konference</a:t>
            </a: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Výstupy z mentorského vzdělávání</a:t>
            </a:r>
            <a:endParaRPr lang="cs-CZ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</a:t>
            </a:r>
            <a:r>
              <a:rPr lang="cs-CZ" sz="3200" dirty="0" smtClean="0">
                <a:solidFill>
                  <a:schemeClr val="bg1"/>
                </a:solidFill>
              </a:rPr>
              <a:t>ísemný výstup (popis mentorské zakázky, sebereflexe mentorské role nebo role podporovaného učitele)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Účastníci mentorského vzdělávání</a:t>
            </a:r>
            <a:endParaRPr lang="cs-CZ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Celkem se mentorských seminářů </a:t>
            </a:r>
            <a:r>
              <a:rPr lang="cs-CZ" sz="3200" dirty="0" smtClean="0">
                <a:solidFill>
                  <a:schemeClr val="bg1"/>
                </a:solidFill>
              </a:rPr>
              <a:t>zúčastnilo 90 učitelů/učitelek a ředitelek mateřských škol s délkou praxe od 3 měsíců do 30 let.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2814000" y="488398"/>
            <a:ext cx="8801737" cy="1520999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b" anchorCtr="0">
            <a:noAutofit/>
          </a:bodyPr>
          <a:lstStyle/>
          <a:p>
            <a:pPr>
              <a:buSzPct val="25000"/>
            </a:pPr>
            <a:r>
              <a:rPr lang="cs-CZ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Aby se </a:t>
            </a:r>
            <a:r>
              <a:rPr lang="cs-CZ" sz="32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mentoring</a:t>
            </a:r>
            <a:r>
              <a:rPr lang="cs-CZ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dařil, je dobré když…</a:t>
            </a:r>
            <a:endParaRPr lang="cs-CZ" sz="3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r"/>
            <a:endParaRPr sz="4050" b="0" dirty="0">
              <a:solidFill>
                <a:srgbClr val="00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4525" y="2348511"/>
            <a:ext cx="2566967" cy="249116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1743412" y="4971084"/>
            <a:ext cx="4219933" cy="693752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t" anchorCtr="0">
            <a:noAutofit/>
          </a:bodyPr>
          <a:lstStyle/>
          <a:p>
            <a:pPr marL="342900" indent="-241300" defTabSz="914400">
              <a:buClr>
                <a:srgbClr val="000000"/>
              </a:buClr>
              <a:buSzPct val="96428"/>
              <a:buFont typeface="Arial"/>
              <a:buChar char="●"/>
            </a:pPr>
            <a:r>
              <a:rPr lang="cs-CZ" sz="32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vy/tváříte vztah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743412" y="3974081"/>
            <a:ext cx="1716524" cy="342899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t" anchorCtr="0">
            <a:noAutofit/>
          </a:bodyPr>
          <a:lstStyle/>
          <a:p>
            <a:pPr marL="101600" defTabSz="914400">
              <a:buClr>
                <a:srgbClr val="000000"/>
              </a:buClr>
              <a:buSzPct val="96428"/>
            </a:pPr>
            <a:endParaRPr lang="cs-CZ" sz="1350" kern="0" dirty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3345" y="2814836"/>
            <a:ext cx="2687043" cy="25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8872538" y="3360536"/>
            <a:ext cx="3028949" cy="339111"/>
          </a:xfrm>
          <a:prstGeom prst="rect">
            <a:avLst/>
          </a:prstGeom>
          <a:noFill/>
          <a:ln>
            <a:noFill/>
          </a:ln>
        </p:spPr>
        <p:txBody>
          <a:bodyPr lIns="68550" tIns="68550" rIns="68550" bIns="68550" anchor="t" anchorCtr="0">
            <a:noAutofit/>
          </a:bodyPr>
          <a:lstStyle/>
          <a:p>
            <a:pPr marL="342900" indent="-241300" defTabSz="914400">
              <a:buClr>
                <a:srgbClr val="000000"/>
              </a:buClr>
              <a:buSzPct val="96428"/>
              <a:buFont typeface="Arial"/>
              <a:buChar char="●"/>
            </a:pPr>
            <a:r>
              <a:rPr lang="cs-CZ" sz="32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podporujete </a:t>
            </a:r>
            <a:r>
              <a:rPr lang="cs-CZ" sz="32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učení, </a:t>
            </a:r>
            <a:r>
              <a:rPr lang="cs-CZ" sz="32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ne řešení problému</a:t>
            </a:r>
          </a:p>
        </p:txBody>
      </p:sp>
    </p:spTree>
    <p:extLst>
      <p:ext uri="{BB962C8B-B14F-4D97-AF65-F5344CB8AC3E}">
        <p14:creationId xmlns:p14="http://schemas.microsoft.com/office/powerpoint/2010/main" val="13049133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28" y="913151"/>
            <a:ext cx="5485654" cy="340127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685800" y="4155895"/>
            <a:ext cx="7130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</a:t>
            </a:r>
            <a:r>
              <a:rPr lang="cs-CZ" sz="3200" dirty="0" smtClean="0">
                <a:solidFill>
                  <a:schemeClr val="bg1"/>
                </a:solidFill>
              </a:rPr>
              <a:t>taráte </a:t>
            </a:r>
            <a:r>
              <a:rPr lang="cs-CZ" sz="3200" dirty="0" smtClean="0">
                <a:solidFill>
                  <a:schemeClr val="bg1"/>
                </a:solidFill>
              </a:rPr>
              <a:t>se o sebe, </a:t>
            </a:r>
            <a:r>
              <a:rPr lang="cs-CZ" sz="3200" dirty="0" smtClean="0">
                <a:solidFill>
                  <a:schemeClr val="bg1"/>
                </a:solidFill>
              </a:rPr>
              <a:t>věnujete </a:t>
            </a:r>
            <a:r>
              <a:rPr lang="cs-CZ" sz="3200" dirty="0" smtClean="0">
                <a:solidFill>
                  <a:schemeClr val="bg1"/>
                </a:solidFill>
              </a:rPr>
              <a:t>čas psychohygieně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928688" y="314325"/>
            <a:ext cx="11263312" cy="6543675"/>
          </a:xfrm>
          <a:noFill/>
        </p:spPr>
        <p:txBody>
          <a:bodyPr/>
          <a:lstStyle/>
          <a:p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poskytujete </a:t>
            </a:r>
            <a:r>
              <a:rPr lang="cs-CZ" sz="2800" dirty="0" err="1">
                <a:solidFill>
                  <a:schemeClr val="bg1"/>
                </a:solidFill>
              </a:rPr>
              <a:t>menteemu</a:t>
            </a:r>
            <a:r>
              <a:rPr lang="cs-CZ" sz="2800" dirty="0">
                <a:solidFill>
                  <a:schemeClr val="bg1"/>
                </a:solidFill>
              </a:rPr>
              <a:t> podporu a zpětnou vazbu</a:t>
            </a:r>
          </a:p>
          <a:p>
            <a:endParaRPr lang="cs-CZ" sz="3200" dirty="0"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520574"/>
            <a:ext cx="2543175" cy="28713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19" y="2147336"/>
            <a:ext cx="4485750" cy="28776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67287" y="5248450"/>
            <a:ext cx="6500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241300" defTabSz="914400">
              <a:buClr>
                <a:srgbClr val="000000"/>
              </a:buClr>
              <a:buSzPct val="96428"/>
              <a:buFont typeface="Arial"/>
              <a:buChar char="●"/>
            </a:pPr>
            <a:r>
              <a:rPr lang="cs-CZ" sz="2800" kern="0" dirty="0">
                <a:solidFill>
                  <a:schemeClr val="bg1"/>
                </a:solidFill>
                <a:ea typeface="Arial"/>
                <a:cs typeface="Arial"/>
                <a:sym typeface="Arial"/>
                <a:rtl val="0"/>
              </a:rPr>
              <a:t>uzavřete kontrakt (čas, místo, forma, očekávání, cíle)</a:t>
            </a:r>
          </a:p>
        </p:txBody>
      </p:sp>
    </p:spTree>
    <p:extLst>
      <p:ext uri="{BB962C8B-B14F-4D97-AF65-F5344CB8AC3E}">
        <p14:creationId xmlns:p14="http://schemas.microsoft.com/office/powerpoint/2010/main" val="5786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4337" y="270898"/>
            <a:ext cx="4743450" cy="391001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4337" y="4180910"/>
            <a:ext cx="3842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reflektujete </a:t>
            </a:r>
            <a:r>
              <a:rPr lang="cs-CZ" sz="3200" dirty="0" smtClean="0">
                <a:solidFill>
                  <a:schemeClr val="bg1"/>
                </a:solidFill>
              </a:rPr>
              <a:t>nejen plnění cílů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01" y="729597"/>
            <a:ext cx="3484722" cy="452853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72151" y="5414963"/>
            <a:ext cx="38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s</a:t>
            </a:r>
            <a:r>
              <a:rPr lang="cs-CZ" sz="3200" dirty="0" smtClean="0">
                <a:solidFill>
                  <a:schemeClr val="bg1"/>
                </a:solidFill>
              </a:rPr>
              <a:t>e zaměřte </a:t>
            </a:r>
            <a:r>
              <a:rPr lang="cs-CZ" sz="3200" dirty="0" smtClean="0">
                <a:solidFill>
                  <a:schemeClr val="bg1"/>
                </a:solidFill>
              </a:rPr>
              <a:t>na to, co lze změnit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278</Words>
  <Application>Microsoft Office PowerPoint</Application>
  <PresentationFormat>Širokoúhlá obrazovka</PresentationFormat>
  <Paragraphs>40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Tw Cen MT</vt:lpstr>
      <vt:lpstr>Obvod</vt:lpstr>
      <vt:lpstr>Vzdělávání předškolních pedagogů v oblasti mentoringu</vt:lpstr>
      <vt:lpstr>  </vt:lpstr>
      <vt:lpstr>Organizace vzdělávání v mentorských dovednostech</vt:lpstr>
      <vt:lpstr>Výstupy z mentorského vzdělávání</vt:lpstr>
      <vt:lpstr>Účastníci mentorského vzdělávání</vt:lpstr>
      <vt:lpstr>Aby se mentoring dařil, je dobré když… </vt:lpstr>
      <vt:lpstr>Prezentace aplikace PowerPoint</vt:lpstr>
      <vt:lpstr>Prezentace aplikace PowerPoint</vt:lpstr>
      <vt:lpstr>Prezentace aplikace PowerPoint</vt:lpstr>
      <vt:lpstr>Prezentace aplikace PowerPoint</vt:lpstr>
      <vt:lpstr>Přínosy a úskalí mentorské podpory praktikované v rámci profesního růstu učitelů mateřských škol </vt:lpstr>
      <vt:lpstr>Děkuji Vám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Mentorská podpora učitelů mateřských škol</dc:title>
  <dc:creator>Lucie Chaloupkova</dc:creator>
  <cp:lastModifiedBy>Lucie Chaloupkova</cp:lastModifiedBy>
  <cp:revision>18</cp:revision>
  <dcterms:created xsi:type="dcterms:W3CDTF">2015-06-01T18:52:55Z</dcterms:created>
  <dcterms:modified xsi:type="dcterms:W3CDTF">2015-06-02T19:57:19Z</dcterms:modified>
</cp:coreProperties>
</file>