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8" r:id="rId2"/>
    <p:sldId id="294" r:id="rId3"/>
    <p:sldId id="287" r:id="rId4"/>
    <p:sldId id="291" r:id="rId5"/>
    <p:sldId id="292" r:id="rId6"/>
    <p:sldId id="293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ofPieChart>
        <c:ofPieType val="pie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/>
      </c:of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23AA6-069E-464B-BB2F-E8EE2A109E9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BA6D1823-42AD-4698-A31A-B4449851885B}">
      <dgm:prSet phldrT="[Texto]" custT="1"/>
      <dgm:spPr/>
      <dgm:t>
        <a:bodyPr/>
        <a:lstStyle/>
        <a:p>
          <a:r>
            <a:rPr lang="pt-PT" sz="1800" dirty="0" smtClean="0"/>
            <a:t>SNE</a:t>
          </a:r>
          <a:endParaRPr lang="pt-PT" sz="1800" dirty="0"/>
        </a:p>
      </dgm:t>
    </dgm:pt>
    <dgm:pt modelId="{673BC2DB-CFF2-4FD6-BD0C-A43BF425A564}" type="parTrans" cxnId="{575860FD-E8C1-46CF-BD8D-54AF6D1F9132}">
      <dgm:prSet/>
      <dgm:spPr/>
      <dgm:t>
        <a:bodyPr/>
        <a:lstStyle/>
        <a:p>
          <a:endParaRPr lang="pt-PT" sz="1800"/>
        </a:p>
      </dgm:t>
    </dgm:pt>
    <dgm:pt modelId="{F2B77C54-4310-4D6E-84B0-6ECC825511BF}" type="sibTrans" cxnId="{575860FD-E8C1-46CF-BD8D-54AF6D1F9132}">
      <dgm:prSet/>
      <dgm:spPr/>
      <dgm:t>
        <a:bodyPr/>
        <a:lstStyle/>
        <a:p>
          <a:endParaRPr lang="pt-PT" sz="1800"/>
        </a:p>
      </dgm:t>
    </dgm:pt>
    <dgm:pt modelId="{6A249F28-AB13-42BD-8645-3B7CF7F4CF0A}">
      <dgm:prSet phldrT="[Texto]" custT="1"/>
      <dgm:spPr/>
      <dgm:t>
        <a:bodyPr/>
        <a:lstStyle/>
        <a:p>
          <a:r>
            <a:rPr lang="pt-PT" sz="1800" dirty="0" err="1" smtClean="0"/>
            <a:t>Support</a:t>
          </a:r>
          <a:endParaRPr lang="pt-PT" sz="1800" dirty="0"/>
        </a:p>
      </dgm:t>
    </dgm:pt>
    <dgm:pt modelId="{FAED5F13-B34E-4F2F-8FDF-AD8206221BBA}" type="parTrans" cxnId="{AF1EAEF9-9C3B-4DA5-8688-69720EC1FA12}">
      <dgm:prSet/>
      <dgm:spPr/>
      <dgm:t>
        <a:bodyPr/>
        <a:lstStyle/>
        <a:p>
          <a:endParaRPr lang="pt-PT" sz="1800"/>
        </a:p>
      </dgm:t>
    </dgm:pt>
    <dgm:pt modelId="{1EFC4216-D5B5-43CE-B641-AA5BAD86EA63}" type="sibTrans" cxnId="{AF1EAEF9-9C3B-4DA5-8688-69720EC1FA12}">
      <dgm:prSet/>
      <dgm:spPr/>
      <dgm:t>
        <a:bodyPr/>
        <a:lstStyle/>
        <a:p>
          <a:endParaRPr lang="pt-PT" sz="1800"/>
        </a:p>
      </dgm:t>
    </dgm:pt>
    <dgm:pt modelId="{B313335E-F019-48F2-87B9-9E3FB70DCE16}">
      <dgm:prSet phldrT="[Texto]" custT="1"/>
      <dgm:spPr/>
      <dgm:t>
        <a:bodyPr/>
        <a:lstStyle/>
        <a:p>
          <a:r>
            <a:rPr lang="pt-PT" sz="1800" dirty="0" err="1" smtClean="0"/>
            <a:t>Adaptations</a:t>
          </a:r>
          <a:endParaRPr lang="pt-PT" sz="1800" dirty="0"/>
        </a:p>
      </dgm:t>
    </dgm:pt>
    <dgm:pt modelId="{E827CA3E-2729-4DE6-9A65-272E63AD49A6}" type="parTrans" cxnId="{B46BE6A4-0CB9-4A99-9BDC-CA0CEBAC6B98}">
      <dgm:prSet/>
      <dgm:spPr/>
      <dgm:t>
        <a:bodyPr/>
        <a:lstStyle/>
        <a:p>
          <a:endParaRPr lang="pt-PT" sz="1800"/>
        </a:p>
      </dgm:t>
    </dgm:pt>
    <dgm:pt modelId="{E85E7FD4-2BFF-4D59-8E33-C5247A3DA1F1}" type="sibTrans" cxnId="{B46BE6A4-0CB9-4A99-9BDC-CA0CEBAC6B98}">
      <dgm:prSet/>
      <dgm:spPr/>
      <dgm:t>
        <a:bodyPr/>
        <a:lstStyle/>
        <a:p>
          <a:endParaRPr lang="pt-PT" sz="1800"/>
        </a:p>
      </dgm:t>
    </dgm:pt>
    <dgm:pt modelId="{F2D70A81-686F-478A-A566-2FE9F5F8BAD9}">
      <dgm:prSet phldrT="[Texto]" custT="1"/>
      <dgm:spPr/>
      <dgm:t>
        <a:bodyPr/>
        <a:lstStyle/>
        <a:p>
          <a:r>
            <a:rPr lang="pt-PT" sz="1800" dirty="0" smtClean="0"/>
            <a:t>Socio-</a:t>
          </a:r>
          <a:r>
            <a:rPr lang="pt-PT" sz="1800" dirty="0" err="1" smtClean="0"/>
            <a:t>Economically</a:t>
          </a:r>
          <a:r>
            <a:rPr lang="pt-PT" sz="1800" dirty="0" smtClean="0"/>
            <a:t> </a:t>
          </a:r>
          <a:r>
            <a:rPr lang="pt-PT" sz="1800" dirty="0" err="1" smtClean="0"/>
            <a:t>Deprived</a:t>
          </a:r>
          <a:endParaRPr lang="pt-PT" sz="1800" dirty="0"/>
        </a:p>
      </dgm:t>
    </dgm:pt>
    <dgm:pt modelId="{F10A2610-62C3-4AB3-A257-77E3C85586E7}" type="parTrans" cxnId="{C1565B28-8C18-4E0B-A483-4220C16C0023}">
      <dgm:prSet/>
      <dgm:spPr/>
      <dgm:t>
        <a:bodyPr/>
        <a:lstStyle/>
        <a:p>
          <a:endParaRPr lang="pt-PT" sz="1800"/>
        </a:p>
      </dgm:t>
    </dgm:pt>
    <dgm:pt modelId="{1B31A15F-3EF3-44AF-923D-1ECF6096078C}" type="sibTrans" cxnId="{C1565B28-8C18-4E0B-A483-4220C16C0023}">
      <dgm:prSet/>
      <dgm:spPr/>
      <dgm:t>
        <a:bodyPr/>
        <a:lstStyle/>
        <a:p>
          <a:endParaRPr lang="pt-PT" sz="1800"/>
        </a:p>
      </dgm:t>
    </dgm:pt>
    <dgm:pt modelId="{2A847A79-38A4-4184-9578-DE89E93F3500}">
      <dgm:prSet phldrT="[Texto]" custT="1"/>
      <dgm:spPr/>
      <dgm:t>
        <a:bodyPr/>
        <a:lstStyle/>
        <a:p>
          <a:r>
            <a:rPr lang="pt-PT" sz="1800" dirty="0" smtClean="0"/>
            <a:t>Regular </a:t>
          </a:r>
          <a:r>
            <a:rPr lang="pt-PT" sz="1800" dirty="0" err="1" smtClean="0"/>
            <a:t>actions</a:t>
          </a:r>
          <a:endParaRPr lang="pt-PT" sz="1800" dirty="0"/>
        </a:p>
      </dgm:t>
    </dgm:pt>
    <dgm:pt modelId="{C2B7089B-14D7-4DF2-BA5F-FA1C2D8D98DB}" type="parTrans" cxnId="{DA7DCA4B-B74B-4FA5-9D3F-90270D43F24E}">
      <dgm:prSet/>
      <dgm:spPr/>
      <dgm:t>
        <a:bodyPr/>
        <a:lstStyle/>
        <a:p>
          <a:endParaRPr lang="pt-PT" sz="1800"/>
        </a:p>
      </dgm:t>
    </dgm:pt>
    <dgm:pt modelId="{0647FA04-8302-4325-8F00-4570F84B54FF}" type="sibTrans" cxnId="{DA7DCA4B-B74B-4FA5-9D3F-90270D43F24E}">
      <dgm:prSet/>
      <dgm:spPr/>
      <dgm:t>
        <a:bodyPr/>
        <a:lstStyle/>
        <a:p>
          <a:endParaRPr lang="pt-PT" sz="1800"/>
        </a:p>
      </dgm:t>
    </dgm:pt>
    <dgm:pt modelId="{1ADCA990-3186-4A7F-B755-4F2F1938ADB5}">
      <dgm:prSet phldrT="[Texto]" custT="1"/>
      <dgm:spPr/>
      <dgm:t>
        <a:bodyPr/>
        <a:lstStyle/>
        <a:p>
          <a:r>
            <a:rPr lang="pt-PT" sz="1800" dirty="0" err="1" smtClean="0"/>
            <a:t>Complementary</a:t>
          </a:r>
          <a:r>
            <a:rPr lang="pt-PT" sz="1800" dirty="0" smtClean="0"/>
            <a:t> </a:t>
          </a:r>
          <a:r>
            <a:rPr lang="pt-PT" sz="1800" dirty="0" err="1" smtClean="0"/>
            <a:t>actions</a:t>
          </a:r>
          <a:endParaRPr lang="pt-PT" sz="1800" dirty="0"/>
        </a:p>
      </dgm:t>
    </dgm:pt>
    <dgm:pt modelId="{C1A9B0CA-C369-44FB-A9F4-51B96BF978CB}" type="parTrans" cxnId="{F3FC9584-4B9C-4E88-A749-7A44793BA473}">
      <dgm:prSet/>
      <dgm:spPr/>
      <dgm:t>
        <a:bodyPr/>
        <a:lstStyle/>
        <a:p>
          <a:endParaRPr lang="pt-PT" sz="1800"/>
        </a:p>
      </dgm:t>
    </dgm:pt>
    <dgm:pt modelId="{2E33B397-86C3-410B-AC6C-284FD9416665}" type="sibTrans" cxnId="{F3FC9584-4B9C-4E88-A749-7A44793BA473}">
      <dgm:prSet/>
      <dgm:spPr/>
      <dgm:t>
        <a:bodyPr/>
        <a:lstStyle/>
        <a:p>
          <a:endParaRPr lang="pt-PT" sz="1800"/>
        </a:p>
      </dgm:t>
    </dgm:pt>
    <dgm:pt modelId="{FEFD9BDC-6CCA-4372-9BA8-948FFCA684D6}">
      <dgm:prSet phldrT="[Texto]" custT="1"/>
      <dgm:spPr/>
      <dgm:t>
        <a:bodyPr/>
        <a:lstStyle/>
        <a:p>
          <a:r>
            <a:rPr lang="pt-PT" sz="1800" dirty="0" err="1" smtClean="0"/>
            <a:t>Individualizat</a:t>
          </a:r>
          <a:r>
            <a:rPr lang="pt-PT" sz="1800" dirty="0" smtClean="0"/>
            <a:t>.</a:t>
          </a:r>
          <a:endParaRPr lang="pt-PT" sz="1800" dirty="0"/>
        </a:p>
      </dgm:t>
    </dgm:pt>
    <dgm:pt modelId="{7DBFA298-4153-4729-BA28-DFEF7941F054}" type="parTrans" cxnId="{B98B7D64-1B06-4081-ACE4-A88B6DE1ADF2}">
      <dgm:prSet/>
      <dgm:spPr/>
      <dgm:t>
        <a:bodyPr/>
        <a:lstStyle/>
        <a:p>
          <a:endParaRPr lang="pt-PT" sz="1800"/>
        </a:p>
      </dgm:t>
    </dgm:pt>
    <dgm:pt modelId="{9DD3DD36-7C98-4276-BF10-25582C985C30}" type="sibTrans" cxnId="{B98B7D64-1B06-4081-ACE4-A88B6DE1ADF2}">
      <dgm:prSet/>
      <dgm:spPr/>
      <dgm:t>
        <a:bodyPr/>
        <a:lstStyle/>
        <a:p>
          <a:endParaRPr lang="pt-PT" sz="1800"/>
        </a:p>
      </dgm:t>
    </dgm:pt>
    <dgm:pt modelId="{73BB9F8E-1690-4EE2-B3A3-EC9305B76D12}">
      <dgm:prSet phldrT="[Texto]" custT="1"/>
      <dgm:spPr/>
      <dgm:t>
        <a:bodyPr/>
        <a:lstStyle/>
        <a:p>
          <a:r>
            <a:rPr lang="pt-PT" sz="1800" dirty="0" smtClean="0"/>
            <a:t>Curriculum - </a:t>
          </a:r>
          <a:r>
            <a:rPr lang="pt-PT" sz="1800" dirty="0" err="1" smtClean="0"/>
            <a:t>principles</a:t>
          </a:r>
          <a:endParaRPr lang="pt-PT" sz="1800" dirty="0"/>
        </a:p>
      </dgm:t>
    </dgm:pt>
    <dgm:pt modelId="{9B1CD61A-89DD-4C11-9957-92DC92924211}" type="parTrans" cxnId="{D6853042-B824-4875-B1BB-E49580AB0095}">
      <dgm:prSet/>
      <dgm:spPr/>
      <dgm:t>
        <a:bodyPr/>
        <a:lstStyle/>
        <a:p>
          <a:endParaRPr lang="pt-PT" sz="1800"/>
        </a:p>
      </dgm:t>
    </dgm:pt>
    <dgm:pt modelId="{662B7CC6-37D4-4609-AE3B-F5A32FF1180E}" type="sibTrans" cxnId="{D6853042-B824-4875-B1BB-E49580AB0095}">
      <dgm:prSet/>
      <dgm:spPr/>
      <dgm:t>
        <a:bodyPr/>
        <a:lstStyle/>
        <a:p>
          <a:endParaRPr lang="pt-PT" sz="1800"/>
        </a:p>
      </dgm:t>
    </dgm:pt>
    <dgm:pt modelId="{A7D81DE0-EE2D-4DBB-A6DB-A3265108AAAB}">
      <dgm:prSet phldrT="[Texto]" custT="1"/>
      <dgm:spPr/>
      <dgm:t>
        <a:bodyPr/>
        <a:lstStyle/>
        <a:p>
          <a:r>
            <a:rPr lang="pt-PT" sz="1800" dirty="0" err="1" smtClean="0">
              <a:latin typeface="Arial Narrow" pitchFamily="34" charset="0"/>
            </a:rPr>
            <a:t>tolerance</a:t>
          </a:r>
          <a:endParaRPr lang="pt-PT" sz="1800" dirty="0"/>
        </a:p>
      </dgm:t>
    </dgm:pt>
    <dgm:pt modelId="{A0C3DA85-728E-4858-BD65-A364644AE2B2}" type="parTrans" cxnId="{604D47AE-6143-47AE-85EF-AF9FA9D04942}">
      <dgm:prSet/>
      <dgm:spPr/>
      <dgm:t>
        <a:bodyPr/>
        <a:lstStyle/>
        <a:p>
          <a:endParaRPr lang="pt-PT" sz="1800"/>
        </a:p>
      </dgm:t>
    </dgm:pt>
    <dgm:pt modelId="{4CEAE65C-E4F4-43D5-9BA3-FE4836539DE4}" type="sibTrans" cxnId="{604D47AE-6143-47AE-85EF-AF9FA9D04942}">
      <dgm:prSet/>
      <dgm:spPr/>
      <dgm:t>
        <a:bodyPr/>
        <a:lstStyle/>
        <a:p>
          <a:endParaRPr lang="pt-PT" sz="1800"/>
        </a:p>
      </dgm:t>
    </dgm:pt>
    <dgm:pt modelId="{436E6345-3A2C-441E-8AEE-22597F908C64}">
      <dgm:prSet phldrT="[Texto]" custT="1"/>
      <dgm:spPr/>
      <dgm:t>
        <a:bodyPr/>
        <a:lstStyle/>
        <a:p>
          <a:r>
            <a:rPr lang="pt-PT" sz="1800" dirty="0" smtClean="0">
              <a:latin typeface="Arial Narrow" pitchFamily="34" charset="0"/>
            </a:rPr>
            <a:t>non-</a:t>
          </a:r>
          <a:r>
            <a:rPr lang="pt-PT" sz="1800" dirty="0" err="1" smtClean="0">
              <a:latin typeface="Arial Narrow" pitchFamily="34" charset="0"/>
            </a:rPr>
            <a:t>discrimination</a:t>
          </a:r>
          <a:r>
            <a:rPr lang="pt-PT" sz="1800" dirty="0" smtClean="0">
              <a:latin typeface="Arial Narrow" pitchFamily="34" charset="0"/>
            </a:rPr>
            <a:t> </a:t>
          </a:r>
          <a:endParaRPr lang="pt-PT" sz="1800" dirty="0"/>
        </a:p>
      </dgm:t>
    </dgm:pt>
    <dgm:pt modelId="{4B12EB9E-3BA6-4734-95FD-95C8BDCDF77A}" type="parTrans" cxnId="{93DDFFBE-AA5D-424F-A9AF-37C450AE7EF3}">
      <dgm:prSet/>
      <dgm:spPr/>
      <dgm:t>
        <a:bodyPr/>
        <a:lstStyle/>
        <a:p>
          <a:endParaRPr lang="pt-PT" sz="1800"/>
        </a:p>
      </dgm:t>
    </dgm:pt>
    <dgm:pt modelId="{A43D2127-9406-4891-BAF1-B92F7AA69AFA}" type="sibTrans" cxnId="{93DDFFBE-AA5D-424F-A9AF-37C450AE7EF3}">
      <dgm:prSet/>
      <dgm:spPr/>
      <dgm:t>
        <a:bodyPr/>
        <a:lstStyle/>
        <a:p>
          <a:endParaRPr lang="pt-PT" sz="1800"/>
        </a:p>
      </dgm:t>
    </dgm:pt>
    <dgm:pt modelId="{31D2B0ED-0987-4777-A524-9FF0771C5842}">
      <dgm:prSet phldrT="[Texto]" custT="1"/>
      <dgm:spPr/>
      <dgm:t>
        <a:bodyPr/>
        <a:lstStyle/>
        <a:p>
          <a:r>
            <a:rPr lang="pt-PT" sz="1800" dirty="0" err="1" smtClean="0">
              <a:latin typeface="Arial Narrow" pitchFamily="34" charset="0"/>
            </a:rPr>
            <a:t>diversity</a:t>
          </a:r>
          <a:endParaRPr lang="pt-PT" sz="1800" dirty="0"/>
        </a:p>
      </dgm:t>
    </dgm:pt>
    <dgm:pt modelId="{0D2B12AF-DBA0-4F21-A78A-2EA3197AEA51}" type="parTrans" cxnId="{3B93CAA2-7181-4CAD-A085-926B4FF6F216}">
      <dgm:prSet/>
      <dgm:spPr/>
      <dgm:t>
        <a:bodyPr/>
        <a:lstStyle/>
        <a:p>
          <a:endParaRPr lang="pt-PT" sz="1800"/>
        </a:p>
      </dgm:t>
    </dgm:pt>
    <dgm:pt modelId="{EDF920DF-952E-4728-8F08-0F542E98FF34}" type="sibTrans" cxnId="{3B93CAA2-7181-4CAD-A085-926B4FF6F216}">
      <dgm:prSet/>
      <dgm:spPr/>
      <dgm:t>
        <a:bodyPr/>
        <a:lstStyle/>
        <a:p>
          <a:endParaRPr lang="pt-PT" sz="1800"/>
        </a:p>
      </dgm:t>
    </dgm:pt>
    <dgm:pt modelId="{006A44BC-5762-436A-A734-2ED293C9AB1C}">
      <dgm:prSet phldrT="[Texto]" custT="1"/>
      <dgm:spPr/>
      <dgm:t>
        <a:bodyPr/>
        <a:lstStyle/>
        <a:p>
          <a:r>
            <a:rPr lang="pt-PT" sz="1800" dirty="0" err="1" smtClean="0"/>
            <a:t>Support</a:t>
          </a:r>
          <a:r>
            <a:rPr lang="pt-PT" sz="1800" dirty="0" smtClean="0"/>
            <a:t> </a:t>
          </a:r>
          <a:r>
            <a:rPr lang="pt-PT" sz="1800" dirty="0" err="1" smtClean="0"/>
            <a:t>Tech</a:t>
          </a:r>
          <a:r>
            <a:rPr lang="pt-PT" sz="1800" dirty="0" smtClean="0"/>
            <a:t>.</a:t>
          </a:r>
          <a:endParaRPr lang="pt-PT" sz="1800" dirty="0"/>
        </a:p>
      </dgm:t>
    </dgm:pt>
    <dgm:pt modelId="{51DF9904-53E8-4CD3-AEBF-BE941630B173}" type="parTrans" cxnId="{371C7413-404D-4A85-BBB2-B521426985B5}">
      <dgm:prSet/>
      <dgm:spPr/>
      <dgm:t>
        <a:bodyPr/>
        <a:lstStyle/>
        <a:p>
          <a:endParaRPr lang="pt-PT"/>
        </a:p>
      </dgm:t>
    </dgm:pt>
    <dgm:pt modelId="{8696B5C6-B548-4F7C-9623-DA68ABD53EF4}" type="sibTrans" cxnId="{371C7413-404D-4A85-BBB2-B521426985B5}">
      <dgm:prSet/>
      <dgm:spPr/>
      <dgm:t>
        <a:bodyPr/>
        <a:lstStyle/>
        <a:p>
          <a:endParaRPr lang="pt-PT"/>
        </a:p>
      </dgm:t>
    </dgm:pt>
    <dgm:pt modelId="{1C016A76-21AA-436A-A46F-D105B8715FC2}" type="pres">
      <dgm:prSet presAssocID="{FE923AA6-069E-464B-BB2F-E8EE2A109E9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74E0500-756C-494E-B34F-D75B6044D4C4}" type="pres">
      <dgm:prSet presAssocID="{73BB9F8E-1690-4EE2-B3A3-EC9305B76D12}" presName="linNode" presStyleCnt="0"/>
      <dgm:spPr/>
    </dgm:pt>
    <dgm:pt modelId="{657B13EC-70D8-4908-B4D7-6D10CEBF2301}" type="pres">
      <dgm:prSet presAssocID="{73BB9F8E-1690-4EE2-B3A3-EC9305B76D12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1AF899-1C75-4E0F-8A5D-20F337610BCE}" type="pres">
      <dgm:prSet presAssocID="{73BB9F8E-1690-4EE2-B3A3-EC9305B76D12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5DB9DE1-8E9B-4ADF-9B96-2654C2B5A1F4}" type="pres">
      <dgm:prSet presAssocID="{662B7CC6-37D4-4609-AE3B-F5A32FF1180E}" presName="spacing" presStyleCnt="0"/>
      <dgm:spPr/>
    </dgm:pt>
    <dgm:pt modelId="{DAB814EA-81C4-44A0-81AD-458D5D0FEB65}" type="pres">
      <dgm:prSet presAssocID="{BA6D1823-42AD-4698-A31A-B4449851885B}" presName="linNode" presStyleCnt="0"/>
      <dgm:spPr/>
    </dgm:pt>
    <dgm:pt modelId="{30FCCBE4-ACED-4B1F-AF56-8AC09CD79C38}" type="pres">
      <dgm:prSet presAssocID="{BA6D1823-42AD-4698-A31A-B4449851885B}" presName="parentShp" presStyleLbl="node1" presStyleIdx="1" presStyleCnt="3" custLinFactNeighborX="-3876" custLinFactNeighborY="-2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5757E32-0153-44DA-A0E7-5BD3D7D857D5}" type="pres">
      <dgm:prSet presAssocID="{BA6D1823-42AD-4698-A31A-B4449851885B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BCC648C-2B70-47E4-A5BB-72AB064E6C3C}" type="pres">
      <dgm:prSet presAssocID="{F2B77C54-4310-4D6E-84B0-6ECC825511BF}" presName="spacing" presStyleCnt="0"/>
      <dgm:spPr/>
    </dgm:pt>
    <dgm:pt modelId="{0DC23983-F2E8-4680-805F-0BBE6DB01BED}" type="pres">
      <dgm:prSet presAssocID="{F2D70A81-686F-478A-A566-2FE9F5F8BAD9}" presName="linNode" presStyleCnt="0"/>
      <dgm:spPr/>
    </dgm:pt>
    <dgm:pt modelId="{39820A2E-E5A0-42C9-9073-A0D12125DF5C}" type="pres">
      <dgm:prSet presAssocID="{F2D70A81-686F-478A-A566-2FE9F5F8BAD9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ED277E-5379-48C9-87EA-573C97B9CAE1}" type="pres">
      <dgm:prSet presAssocID="{F2D70A81-686F-478A-A566-2FE9F5F8BAD9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98B7D64-1B06-4081-ACE4-A88B6DE1ADF2}" srcId="{BA6D1823-42AD-4698-A31A-B4449851885B}" destId="{FEFD9BDC-6CCA-4372-9BA8-948FFCA684D6}" srcOrd="2" destOrd="0" parTransId="{7DBFA298-4153-4729-BA28-DFEF7941F054}" sibTransId="{9DD3DD36-7C98-4276-BF10-25582C985C30}"/>
    <dgm:cxn modelId="{604D47AE-6143-47AE-85EF-AF9FA9D04942}" srcId="{73BB9F8E-1690-4EE2-B3A3-EC9305B76D12}" destId="{A7D81DE0-EE2D-4DBB-A6DB-A3265108AAAB}" srcOrd="2" destOrd="0" parTransId="{A0C3DA85-728E-4858-BD65-A364644AE2B2}" sibTransId="{4CEAE65C-E4F4-43D5-9BA3-FE4836539DE4}"/>
    <dgm:cxn modelId="{3B93CAA2-7181-4CAD-A085-926B4FF6F216}" srcId="{73BB9F8E-1690-4EE2-B3A3-EC9305B76D12}" destId="{31D2B0ED-0987-4777-A524-9FF0771C5842}" srcOrd="1" destOrd="0" parTransId="{0D2B12AF-DBA0-4F21-A78A-2EA3197AEA51}" sibTransId="{EDF920DF-952E-4728-8F08-0F542E98FF34}"/>
    <dgm:cxn modelId="{F6E44F66-7161-4CC5-BB2B-0D4D9EAF32B0}" type="presOf" srcId="{A7D81DE0-EE2D-4DBB-A6DB-A3265108AAAB}" destId="{091AF899-1C75-4E0F-8A5D-20F337610BCE}" srcOrd="0" destOrd="2" presId="urn:microsoft.com/office/officeart/2005/8/layout/vList6"/>
    <dgm:cxn modelId="{9E205498-E7D1-482C-AD41-95B27D73E352}" type="presOf" srcId="{FE923AA6-069E-464B-BB2F-E8EE2A109E9C}" destId="{1C016A76-21AA-436A-A46F-D105B8715FC2}" srcOrd="0" destOrd="0" presId="urn:microsoft.com/office/officeart/2005/8/layout/vList6"/>
    <dgm:cxn modelId="{54B81BDD-F32F-4D46-BDD2-17CE32A33B94}" type="presOf" srcId="{B313335E-F019-48F2-87B9-9E3FB70DCE16}" destId="{C5757E32-0153-44DA-A0E7-5BD3D7D857D5}" srcOrd="0" destOrd="1" presId="urn:microsoft.com/office/officeart/2005/8/layout/vList6"/>
    <dgm:cxn modelId="{C2642984-CD58-4666-80AE-B45BE8C302B2}" type="presOf" srcId="{2A847A79-38A4-4184-9578-DE89E93F3500}" destId="{74ED277E-5379-48C9-87EA-573C97B9CAE1}" srcOrd="0" destOrd="0" presId="urn:microsoft.com/office/officeart/2005/8/layout/vList6"/>
    <dgm:cxn modelId="{F3FC9584-4B9C-4E88-A749-7A44793BA473}" srcId="{F2D70A81-686F-478A-A566-2FE9F5F8BAD9}" destId="{1ADCA990-3186-4A7F-B755-4F2F1938ADB5}" srcOrd="1" destOrd="0" parTransId="{C1A9B0CA-C369-44FB-A9F4-51B96BF978CB}" sibTransId="{2E33B397-86C3-410B-AC6C-284FD9416665}"/>
    <dgm:cxn modelId="{575860FD-E8C1-46CF-BD8D-54AF6D1F9132}" srcId="{FE923AA6-069E-464B-BB2F-E8EE2A109E9C}" destId="{BA6D1823-42AD-4698-A31A-B4449851885B}" srcOrd="1" destOrd="0" parTransId="{673BC2DB-CFF2-4FD6-BD0C-A43BF425A564}" sibTransId="{F2B77C54-4310-4D6E-84B0-6ECC825511BF}"/>
    <dgm:cxn modelId="{DA7DCA4B-B74B-4FA5-9D3F-90270D43F24E}" srcId="{F2D70A81-686F-478A-A566-2FE9F5F8BAD9}" destId="{2A847A79-38A4-4184-9578-DE89E93F3500}" srcOrd="0" destOrd="0" parTransId="{C2B7089B-14D7-4DF2-BA5F-FA1C2D8D98DB}" sibTransId="{0647FA04-8302-4325-8F00-4570F84B54FF}"/>
    <dgm:cxn modelId="{371C7413-404D-4A85-BBB2-B521426985B5}" srcId="{BA6D1823-42AD-4698-A31A-B4449851885B}" destId="{006A44BC-5762-436A-A734-2ED293C9AB1C}" srcOrd="3" destOrd="0" parTransId="{51DF9904-53E8-4CD3-AEBF-BE941630B173}" sibTransId="{8696B5C6-B548-4F7C-9623-DA68ABD53EF4}"/>
    <dgm:cxn modelId="{E0832A52-5A6A-445B-A10B-A5D696FFE041}" type="presOf" srcId="{436E6345-3A2C-441E-8AEE-22597F908C64}" destId="{091AF899-1C75-4E0F-8A5D-20F337610BCE}" srcOrd="0" destOrd="0" presId="urn:microsoft.com/office/officeart/2005/8/layout/vList6"/>
    <dgm:cxn modelId="{D67E33D6-38CC-4062-AF4F-8764109ADBF1}" type="presOf" srcId="{1ADCA990-3186-4A7F-B755-4F2F1938ADB5}" destId="{74ED277E-5379-48C9-87EA-573C97B9CAE1}" srcOrd="0" destOrd="1" presId="urn:microsoft.com/office/officeart/2005/8/layout/vList6"/>
    <dgm:cxn modelId="{DB5363DF-606D-4A1E-9AC4-EE56094A47E6}" type="presOf" srcId="{31D2B0ED-0987-4777-A524-9FF0771C5842}" destId="{091AF899-1C75-4E0F-8A5D-20F337610BCE}" srcOrd="0" destOrd="1" presId="urn:microsoft.com/office/officeart/2005/8/layout/vList6"/>
    <dgm:cxn modelId="{A48991DA-CFB4-4878-A902-77786D4CDFC2}" type="presOf" srcId="{73BB9F8E-1690-4EE2-B3A3-EC9305B76D12}" destId="{657B13EC-70D8-4908-B4D7-6D10CEBF2301}" srcOrd="0" destOrd="0" presId="urn:microsoft.com/office/officeart/2005/8/layout/vList6"/>
    <dgm:cxn modelId="{B46BE6A4-0CB9-4A99-9BDC-CA0CEBAC6B98}" srcId="{BA6D1823-42AD-4698-A31A-B4449851885B}" destId="{B313335E-F019-48F2-87B9-9E3FB70DCE16}" srcOrd="1" destOrd="0" parTransId="{E827CA3E-2729-4DE6-9A65-272E63AD49A6}" sibTransId="{E85E7FD4-2BFF-4D59-8E33-C5247A3DA1F1}"/>
    <dgm:cxn modelId="{CB3B9FBA-63DD-404B-8779-22D5FC18365E}" type="presOf" srcId="{006A44BC-5762-436A-A734-2ED293C9AB1C}" destId="{C5757E32-0153-44DA-A0E7-5BD3D7D857D5}" srcOrd="0" destOrd="3" presId="urn:microsoft.com/office/officeart/2005/8/layout/vList6"/>
    <dgm:cxn modelId="{0998A904-502B-430D-8BA4-FE27CCEBCB7E}" type="presOf" srcId="{6A249F28-AB13-42BD-8645-3B7CF7F4CF0A}" destId="{C5757E32-0153-44DA-A0E7-5BD3D7D857D5}" srcOrd="0" destOrd="0" presId="urn:microsoft.com/office/officeart/2005/8/layout/vList6"/>
    <dgm:cxn modelId="{93DDFFBE-AA5D-424F-A9AF-37C450AE7EF3}" srcId="{73BB9F8E-1690-4EE2-B3A3-EC9305B76D12}" destId="{436E6345-3A2C-441E-8AEE-22597F908C64}" srcOrd="0" destOrd="0" parTransId="{4B12EB9E-3BA6-4734-95FD-95C8BDCDF77A}" sibTransId="{A43D2127-9406-4891-BAF1-B92F7AA69AFA}"/>
    <dgm:cxn modelId="{CB1CE8CC-85F0-42A3-ADB8-3DD3749F5E87}" type="presOf" srcId="{FEFD9BDC-6CCA-4372-9BA8-948FFCA684D6}" destId="{C5757E32-0153-44DA-A0E7-5BD3D7D857D5}" srcOrd="0" destOrd="2" presId="urn:microsoft.com/office/officeart/2005/8/layout/vList6"/>
    <dgm:cxn modelId="{C1565B28-8C18-4E0B-A483-4220C16C0023}" srcId="{FE923AA6-069E-464B-BB2F-E8EE2A109E9C}" destId="{F2D70A81-686F-478A-A566-2FE9F5F8BAD9}" srcOrd="2" destOrd="0" parTransId="{F10A2610-62C3-4AB3-A257-77E3C85586E7}" sibTransId="{1B31A15F-3EF3-44AF-923D-1ECF6096078C}"/>
    <dgm:cxn modelId="{76D2863F-2205-41AB-8667-7C2FFD7CBE7D}" type="presOf" srcId="{F2D70A81-686F-478A-A566-2FE9F5F8BAD9}" destId="{39820A2E-E5A0-42C9-9073-A0D12125DF5C}" srcOrd="0" destOrd="0" presId="urn:microsoft.com/office/officeart/2005/8/layout/vList6"/>
    <dgm:cxn modelId="{33799D90-45CB-43CD-9FA3-9C0A7AE47449}" type="presOf" srcId="{BA6D1823-42AD-4698-A31A-B4449851885B}" destId="{30FCCBE4-ACED-4B1F-AF56-8AC09CD79C38}" srcOrd="0" destOrd="0" presId="urn:microsoft.com/office/officeart/2005/8/layout/vList6"/>
    <dgm:cxn modelId="{D6853042-B824-4875-B1BB-E49580AB0095}" srcId="{FE923AA6-069E-464B-BB2F-E8EE2A109E9C}" destId="{73BB9F8E-1690-4EE2-B3A3-EC9305B76D12}" srcOrd="0" destOrd="0" parTransId="{9B1CD61A-89DD-4C11-9957-92DC92924211}" sibTransId="{662B7CC6-37D4-4609-AE3B-F5A32FF1180E}"/>
    <dgm:cxn modelId="{AF1EAEF9-9C3B-4DA5-8688-69720EC1FA12}" srcId="{BA6D1823-42AD-4698-A31A-B4449851885B}" destId="{6A249F28-AB13-42BD-8645-3B7CF7F4CF0A}" srcOrd="0" destOrd="0" parTransId="{FAED5F13-B34E-4F2F-8FDF-AD8206221BBA}" sibTransId="{1EFC4216-D5B5-43CE-B641-AA5BAD86EA63}"/>
    <dgm:cxn modelId="{E3E971D0-09F4-4972-8123-E46576E77EB4}" type="presParOf" srcId="{1C016A76-21AA-436A-A46F-D105B8715FC2}" destId="{D74E0500-756C-494E-B34F-D75B6044D4C4}" srcOrd="0" destOrd="0" presId="urn:microsoft.com/office/officeart/2005/8/layout/vList6"/>
    <dgm:cxn modelId="{57A4E45A-5849-4C2E-8C08-4396C47478B9}" type="presParOf" srcId="{D74E0500-756C-494E-B34F-D75B6044D4C4}" destId="{657B13EC-70D8-4908-B4D7-6D10CEBF2301}" srcOrd="0" destOrd="0" presId="urn:microsoft.com/office/officeart/2005/8/layout/vList6"/>
    <dgm:cxn modelId="{12A50B43-BF17-493E-8D8A-50AFC5EE05A2}" type="presParOf" srcId="{D74E0500-756C-494E-B34F-D75B6044D4C4}" destId="{091AF899-1C75-4E0F-8A5D-20F337610BCE}" srcOrd="1" destOrd="0" presId="urn:microsoft.com/office/officeart/2005/8/layout/vList6"/>
    <dgm:cxn modelId="{8934C8F4-9E3B-4493-A7E0-EF41DB2E7D3C}" type="presParOf" srcId="{1C016A76-21AA-436A-A46F-D105B8715FC2}" destId="{15DB9DE1-8E9B-4ADF-9B96-2654C2B5A1F4}" srcOrd="1" destOrd="0" presId="urn:microsoft.com/office/officeart/2005/8/layout/vList6"/>
    <dgm:cxn modelId="{2A6C26E5-B7B3-4A95-A329-C099A3E475B6}" type="presParOf" srcId="{1C016A76-21AA-436A-A46F-D105B8715FC2}" destId="{DAB814EA-81C4-44A0-81AD-458D5D0FEB65}" srcOrd="2" destOrd="0" presId="urn:microsoft.com/office/officeart/2005/8/layout/vList6"/>
    <dgm:cxn modelId="{85058463-31AC-4338-AF5D-7085AAB37C70}" type="presParOf" srcId="{DAB814EA-81C4-44A0-81AD-458D5D0FEB65}" destId="{30FCCBE4-ACED-4B1F-AF56-8AC09CD79C38}" srcOrd="0" destOrd="0" presId="urn:microsoft.com/office/officeart/2005/8/layout/vList6"/>
    <dgm:cxn modelId="{34A6F701-4DC1-4FF7-9BBF-081A9A536D9D}" type="presParOf" srcId="{DAB814EA-81C4-44A0-81AD-458D5D0FEB65}" destId="{C5757E32-0153-44DA-A0E7-5BD3D7D857D5}" srcOrd="1" destOrd="0" presId="urn:microsoft.com/office/officeart/2005/8/layout/vList6"/>
    <dgm:cxn modelId="{C759B909-B33F-438B-8677-0893CFD77682}" type="presParOf" srcId="{1C016A76-21AA-436A-A46F-D105B8715FC2}" destId="{DBCC648C-2B70-47E4-A5BB-72AB064E6C3C}" srcOrd="3" destOrd="0" presId="urn:microsoft.com/office/officeart/2005/8/layout/vList6"/>
    <dgm:cxn modelId="{E7FFF687-4B33-4F7B-96E0-64882356CB63}" type="presParOf" srcId="{1C016A76-21AA-436A-A46F-D105B8715FC2}" destId="{0DC23983-F2E8-4680-805F-0BBE6DB01BED}" srcOrd="4" destOrd="0" presId="urn:microsoft.com/office/officeart/2005/8/layout/vList6"/>
    <dgm:cxn modelId="{5760923A-E63C-4E48-BC08-E3D0E7AE4D2E}" type="presParOf" srcId="{0DC23983-F2E8-4680-805F-0BBE6DB01BED}" destId="{39820A2E-E5A0-42C9-9073-A0D12125DF5C}" srcOrd="0" destOrd="0" presId="urn:microsoft.com/office/officeart/2005/8/layout/vList6"/>
    <dgm:cxn modelId="{108D27F0-051B-49BC-8E33-9DFCDA12B89D}" type="presParOf" srcId="{0DC23983-F2E8-4680-805F-0BBE6DB01BED}" destId="{74ED277E-5379-48C9-87EA-573C97B9CAE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0.27835</cdr:x>
      <cdr:y>0.14371</cdr:y>
    </cdr:from>
    <cdr:to>
      <cdr:x>0.63346</cdr:x>
      <cdr:y>0.87496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057401" y="609600"/>
          <a:ext cx="2624768" cy="3101816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PT"/>
        </a:p>
      </cdr:txBody>
    </cdr:sp>
  </cdr:relSizeAnchor>
  <cdr:relSizeAnchor xmlns:cdr="http://schemas.openxmlformats.org/drawingml/2006/chartDrawing">
    <cdr:from>
      <cdr:x>0.31959</cdr:x>
      <cdr:y>0.28743</cdr:y>
    </cdr:from>
    <cdr:to>
      <cdr:x>0.59794</cdr:x>
      <cdr:y>0.52096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2362200" y="1219200"/>
          <a:ext cx="20574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PT" sz="3200" dirty="0" smtClean="0">
              <a:latin typeface="Arial Narrow" pitchFamily="34" charset="0"/>
            </a:rPr>
            <a:t>SCHOOL</a:t>
          </a:r>
          <a:endParaRPr lang="pt-PT" sz="3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0.27835</cdr:x>
      <cdr:y>0.4491</cdr:y>
    </cdr:from>
    <cdr:to>
      <cdr:x>0.64948</cdr:x>
      <cdr:y>0.73653</cdr:y>
    </cdr:to>
    <cdr:sp macro="" textlink="">
      <cdr:nvSpPr>
        <cdr:cNvPr id="9" name="CaixaDeTexto 8"/>
        <cdr:cNvSpPr txBox="1"/>
      </cdr:nvSpPr>
      <cdr:spPr>
        <a:xfrm xmlns:a="http://schemas.openxmlformats.org/drawingml/2006/main">
          <a:off x="2057400" y="1905000"/>
          <a:ext cx="27432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PT" sz="1800" dirty="0" smtClean="0">
              <a:latin typeface="Arial Narrow" pitchFamily="34" charset="0"/>
            </a:rPr>
            <a:t>Legal Framework</a:t>
          </a:r>
        </a:p>
        <a:p xmlns:a="http://schemas.openxmlformats.org/drawingml/2006/main">
          <a:r>
            <a:rPr lang="pt-PT" sz="1800" dirty="0" err="1" smtClean="0">
              <a:latin typeface="Arial Narrow" pitchFamily="34" charset="0"/>
            </a:rPr>
            <a:t>Internal</a:t>
          </a:r>
          <a:r>
            <a:rPr lang="pt-PT" sz="1800" dirty="0" smtClean="0">
              <a:latin typeface="Arial Narrow" pitchFamily="34" charset="0"/>
            </a:rPr>
            <a:t> &amp; </a:t>
          </a:r>
          <a:r>
            <a:rPr lang="pt-PT" sz="1800" dirty="0" err="1" smtClean="0">
              <a:latin typeface="Arial Narrow" pitchFamily="34" charset="0"/>
            </a:rPr>
            <a:t>External</a:t>
          </a:r>
          <a:r>
            <a:rPr lang="pt-PT" sz="1800" dirty="0" smtClean="0">
              <a:latin typeface="Arial Narrow" pitchFamily="34" charset="0"/>
            </a:rPr>
            <a:t> </a:t>
          </a:r>
          <a:r>
            <a:rPr lang="pt-PT" sz="1800" dirty="0" err="1" smtClean="0">
              <a:latin typeface="Arial Narrow" pitchFamily="34" charset="0"/>
            </a:rPr>
            <a:t>Resources</a:t>
          </a:r>
          <a:endParaRPr lang="pt-PT" sz="1800" dirty="0" smtClean="0">
            <a:latin typeface="Arial Narrow" pitchFamily="34" charset="0"/>
          </a:endParaRPr>
        </a:p>
        <a:p xmlns:a="http://schemas.openxmlformats.org/drawingml/2006/main">
          <a:r>
            <a:rPr lang="pt-PT" sz="1800" dirty="0" err="1" smtClean="0">
              <a:latin typeface="Arial Narrow" pitchFamily="34" charset="0"/>
            </a:rPr>
            <a:t>School</a:t>
          </a:r>
          <a:r>
            <a:rPr lang="pt-PT" sz="1800" dirty="0" smtClean="0">
              <a:latin typeface="Arial Narrow" pitchFamily="34" charset="0"/>
            </a:rPr>
            <a:t> </a:t>
          </a:r>
          <a:r>
            <a:rPr lang="pt-PT" sz="1800" dirty="0" err="1" smtClean="0">
              <a:latin typeface="Arial Narrow" pitchFamily="34" charset="0"/>
            </a:rPr>
            <a:t>Policy</a:t>
          </a:r>
          <a:r>
            <a:rPr lang="pt-PT" sz="1800" dirty="0" smtClean="0">
              <a:latin typeface="Arial Narrow" pitchFamily="34" charset="0"/>
            </a:rPr>
            <a:t> </a:t>
          </a:r>
          <a:r>
            <a:rPr lang="pt-PT" sz="1800" dirty="0" err="1" smtClean="0">
              <a:latin typeface="Arial Narrow" pitchFamily="34" charset="0"/>
            </a:rPr>
            <a:t>documents</a:t>
          </a:r>
          <a:endParaRPr lang="pt-PT" sz="18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0.64377</cdr:x>
      <cdr:y>0.15389</cdr:y>
    </cdr:from>
    <cdr:to>
      <cdr:x>0.86027</cdr:x>
      <cdr:y>0.89041</cdr:y>
    </cdr:to>
    <cdr:sp macro="" textlink="">
      <cdr:nvSpPr>
        <cdr:cNvPr id="10" name="Chamada com seta para a direita 9"/>
        <cdr:cNvSpPr/>
      </cdr:nvSpPr>
      <cdr:spPr>
        <a:xfrm xmlns:a="http://schemas.openxmlformats.org/drawingml/2006/main">
          <a:off x="4758369" y="652750"/>
          <a:ext cx="1600200" cy="3124200"/>
        </a:xfrm>
        <a:prstGeom xmlns:a="http://schemas.openxmlformats.org/drawingml/2006/main" prst="rightArrow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PT"/>
        </a:p>
      </cdr:txBody>
    </cdr:sp>
  </cdr:relSizeAnchor>
  <cdr:relSizeAnchor xmlns:cdr="http://schemas.openxmlformats.org/drawingml/2006/chartDrawing">
    <cdr:from>
      <cdr:x>0.66439</cdr:x>
      <cdr:y>0.20778</cdr:y>
    </cdr:from>
    <cdr:to>
      <cdr:x>0.76748</cdr:x>
      <cdr:y>0.81856</cdr:y>
    </cdr:to>
    <cdr:sp macro="" textlink="">
      <cdr:nvSpPr>
        <cdr:cNvPr id="11" name="CaixaDeTexto 10"/>
        <cdr:cNvSpPr txBox="1"/>
      </cdr:nvSpPr>
      <cdr:spPr>
        <a:xfrm xmlns:a="http://schemas.openxmlformats.org/drawingml/2006/main">
          <a:off x="4910769" y="881350"/>
          <a:ext cx="762000" cy="2590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PT" sz="2000" dirty="0" err="1" smtClean="0">
              <a:latin typeface="Arial Narrow" pitchFamily="34" charset="0"/>
            </a:rPr>
            <a:t>Inclusion</a:t>
          </a:r>
          <a:r>
            <a:rPr lang="pt-PT" sz="2000" dirty="0" smtClean="0">
              <a:latin typeface="Arial Narrow" pitchFamily="34" charset="0"/>
            </a:rPr>
            <a:t> </a:t>
          </a:r>
          <a:r>
            <a:rPr lang="pt-PT" sz="2000" dirty="0" err="1" smtClean="0">
              <a:latin typeface="Arial Narrow" pitchFamily="34" charset="0"/>
            </a:rPr>
            <a:t>Strategies</a:t>
          </a:r>
          <a:endParaRPr lang="pt-PT" sz="20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0.87185</cdr:x>
      <cdr:y>0.17185</cdr:y>
    </cdr:from>
    <cdr:to>
      <cdr:x>0.98029</cdr:x>
      <cdr:y>0.89041</cdr:y>
    </cdr:to>
    <cdr:sp macro="" textlink="">
      <cdr:nvSpPr>
        <cdr:cNvPr id="12" name="CaixaDeTexto 11"/>
        <cdr:cNvSpPr txBox="1"/>
      </cdr:nvSpPr>
      <cdr:spPr>
        <a:xfrm xmlns:a="http://schemas.openxmlformats.org/drawingml/2006/main">
          <a:off x="6739570" y="728950"/>
          <a:ext cx="838200" cy="304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PT" sz="2800" dirty="0" smtClean="0">
              <a:latin typeface="Arial Narrow" pitchFamily="34" charset="0"/>
            </a:rPr>
            <a:t>PUPILS</a:t>
          </a:r>
          <a:endParaRPr lang="pt-PT" sz="2800" dirty="0">
            <a:latin typeface="Arial Narrow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 smtClean="0"/>
              <a:t>CSI Conference: Latest trends in school evaluation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3CF89-5187-4CB5-AFA5-A9C6318D4F39}" type="datetime1">
              <a:rPr lang="pt-PT" smtClean="0"/>
              <a:pPr/>
              <a:t>09/05/2015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89B9F-0FFF-4215-8F91-58BB6F495127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581917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 smtClean="0"/>
              <a:t>CSI Conference: Latest trends in school evaluation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F8ABD-EF51-485A-87D9-1B10BE3A140B}" type="datetime1">
              <a:rPr lang="pt-PT" smtClean="0"/>
              <a:pPr/>
              <a:t>09/05/2015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60DD7-7F60-49F6-A122-42ABE55FA625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289757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CSI Conference: Latest trends in school evaluation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E7F8ABD-EF51-485A-87D9-1B10BE3A140B}" type="datetime1">
              <a:rPr lang="pt-PT" smtClean="0"/>
              <a:pPr/>
              <a:t>09/05/2015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889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PT" smtClean="0"/>
              <a:t>CSI Conference: Latest trends in school evaluation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E7F8ABD-EF51-485A-87D9-1B10BE3A140B}" type="datetime1">
              <a:rPr lang="pt-PT" smtClean="0"/>
              <a:pPr/>
              <a:t>09/05/2015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595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4F3A84E-E751-4D5E-AC08-256CA5E2D87B}" type="datetime3">
              <a:rPr lang="en-US" smtClean="0"/>
              <a:t>9 May 2015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BED2-53C2-44AD-BB16-79CDC6071CE9}" type="datetime3">
              <a:rPr lang="en-US" smtClean="0"/>
              <a:t>9 May 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949D-A66C-4C3E-AB28-A4BF5B76455D}" type="datetime3">
              <a:rPr lang="en-US" smtClean="0"/>
              <a:t>9 May 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1562-1278-4282-8168-7461A26DF7C4}" type="datetime3">
              <a:rPr lang="en-US" smtClean="0"/>
              <a:t>9 May 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864AE5-C55F-4827-8CC8-305DFEF158FC}" type="datetime3">
              <a:rPr lang="en-US" smtClean="0"/>
              <a:t>9 May 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1CB1-36B7-41B6-8BF3-C77B71A79B87}" type="datetime3">
              <a:rPr lang="en-US" smtClean="0"/>
              <a:t>9 May 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722F-0FD9-4429-9D2C-C9EF61584F9A}" type="datetime3">
              <a:rPr lang="en-US" smtClean="0"/>
              <a:t>9 May 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C38BA-8BE2-4731-ADDB-99F5668A6D34}" type="datetime3">
              <a:rPr lang="en-US" smtClean="0"/>
              <a:t>9 May 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18A2-A855-418C-9B0C-7F86A8ED0C48}" type="datetime3">
              <a:rPr lang="en-US" smtClean="0"/>
              <a:t>9 May 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exão rect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11B3-AD84-46D1-B982-76C4F61EF64E}" type="datetime3">
              <a:rPr lang="en-US" smtClean="0"/>
              <a:t>9 May 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1BEE-EA6C-4277-9442-598DE96FA318}" type="datetime3">
              <a:rPr lang="en-US" smtClean="0"/>
              <a:t>9 May 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26D08E-D37D-4832-8202-1F26E06969A6}" type="datetime3">
              <a:rPr lang="en-US" smtClean="0"/>
              <a:t>9 May 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Conexão rect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xão rect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457200" y="1143001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PT" sz="2400" i="1" dirty="0" err="1" smtClean="0"/>
              <a:t>Integration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and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inclusion</a:t>
            </a:r>
            <a:r>
              <a:rPr lang="pt-PT" sz="2400" i="1" dirty="0" smtClean="0"/>
              <a:t> - </a:t>
            </a:r>
            <a:r>
              <a:rPr lang="pt-PT" sz="2400" i="1" dirty="0" err="1" smtClean="0"/>
              <a:t>experience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from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the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European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Schools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and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from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European</a:t>
            </a:r>
            <a:r>
              <a:rPr lang="pt-PT" sz="2400" i="1" dirty="0" smtClean="0"/>
              <a:t> countries</a:t>
            </a:r>
            <a:r>
              <a:rPr lang="pt-PT" sz="2400" dirty="0" smtClean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PT" sz="2400" dirty="0" smtClean="0">
                <a:solidFill>
                  <a:prstClr val="black"/>
                </a:solidFill>
                <a:latin typeface="Arial Narrow" pitchFamily="34" charset="0"/>
              </a:rPr>
            </a:br>
            <a:endParaRPr lang="pt-PT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219200" y="282714"/>
            <a:ext cx="65801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 smtClean="0">
                <a:solidFill>
                  <a:prstClr val="black"/>
                </a:solidFill>
                <a:latin typeface="Arial Narrow" pitchFamily="34" charset="0"/>
              </a:rPr>
              <a:t>CSI SEMINAR</a:t>
            </a:r>
          </a:p>
          <a:p>
            <a:pPr algn="ctr"/>
            <a:r>
              <a:rPr lang="pt-PT" sz="2000" dirty="0" smtClean="0">
                <a:solidFill>
                  <a:prstClr val="black"/>
                </a:solidFill>
                <a:latin typeface="Arial Narrow" pitchFamily="34" charset="0"/>
              </a:rPr>
              <a:t>Prague, 12 </a:t>
            </a:r>
            <a:r>
              <a:rPr lang="pt-PT" sz="2000" dirty="0" err="1" smtClean="0">
                <a:solidFill>
                  <a:prstClr val="black"/>
                </a:solidFill>
                <a:latin typeface="Arial Narrow" pitchFamily="34" charset="0"/>
              </a:rPr>
              <a:t>May</a:t>
            </a:r>
            <a:r>
              <a:rPr lang="pt-PT" sz="2000" dirty="0" smtClean="0">
                <a:solidFill>
                  <a:prstClr val="black"/>
                </a:solidFill>
                <a:latin typeface="Arial Narrow" pitchFamily="34" charset="0"/>
              </a:rPr>
              <a:t> 2015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24384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231F20"/>
                </a:solidFill>
                <a:latin typeface="Arial Narrow" pitchFamily="34" charset="0"/>
              </a:rPr>
              <a:t>Portugal</a:t>
            </a:r>
            <a:endParaRPr lang="pt-PT" sz="3600" b="1" dirty="0">
              <a:latin typeface="Arial Narrow" pitchFamily="34" charset="0"/>
            </a:endParaRPr>
          </a:p>
        </p:txBody>
      </p:sp>
      <p:sp>
        <p:nvSpPr>
          <p:cNvPr id="9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67000" y="4358640"/>
            <a:ext cx="4267200" cy="1051560"/>
          </a:xfrm>
        </p:spPr>
        <p:txBody>
          <a:bodyPr/>
          <a:lstStyle/>
          <a:p>
            <a:pPr algn="ctr"/>
            <a:r>
              <a:rPr lang="en-US" sz="2400" smtClean="0">
                <a:latin typeface="Arial Narrow" pitchFamily="34" charset="0"/>
              </a:rPr>
              <a:t>Helder Guerreiro</a:t>
            </a: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1562-1278-4282-8168-7461A26DF7C4}" type="datetime3">
              <a:rPr lang="en-US" smtClean="0"/>
              <a:t>9 May 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sp>
        <p:nvSpPr>
          <p:cNvPr id="6" name="Marcador de Posição da Data 1"/>
          <p:cNvSpPr txBox="1">
            <a:spLocks/>
          </p:cNvSpPr>
          <p:nvPr/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EDA8C-0BF8-41A1-8ACB-3ECC5EFFD74E}" type="datetime3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 May 2015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7" name="Marcador de Posição do Rodapé 2"/>
          <p:cNvSpPr txBox="1">
            <a:spLocks/>
          </p:cNvSpPr>
          <p:nvPr/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Helder Guerreiro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14400" y="16002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latin typeface="Arial Narrow" pitchFamily="34" charset="0"/>
              </a:rPr>
              <a:t>A </a:t>
            </a:r>
            <a:r>
              <a:rPr lang="pt-PT" sz="2400" dirty="0" err="1" smtClean="0">
                <a:latin typeface="Arial Narrow" pitchFamily="34" charset="0"/>
              </a:rPr>
              <a:t>process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that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aims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at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responding</a:t>
            </a:r>
            <a:r>
              <a:rPr lang="pt-PT" sz="2400" dirty="0" smtClean="0">
                <a:latin typeface="Arial Narrow" pitchFamily="34" charset="0"/>
              </a:rPr>
              <a:t> to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diversity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of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needs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of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all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pupils</a:t>
            </a:r>
            <a:r>
              <a:rPr lang="pt-PT" sz="2400" dirty="0" smtClean="0">
                <a:latin typeface="Arial Narrow" pitchFamily="34" charset="0"/>
              </a:rPr>
              <a:t>/</a:t>
            </a:r>
            <a:r>
              <a:rPr lang="pt-PT" sz="2400" dirty="0" err="1" smtClean="0">
                <a:latin typeface="Arial Narrow" pitchFamily="34" charset="0"/>
              </a:rPr>
              <a:t>students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by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means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of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enhancing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their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participation</a:t>
            </a:r>
            <a:r>
              <a:rPr lang="pt-PT" sz="2400" dirty="0" smtClean="0">
                <a:latin typeface="Arial Narrow" pitchFamily="34" charset="0"/>
              </a:rPr>
              <a:t> in </a:t>
            </a:r>
            <a:r>
              <a:rPr lang="pt-PT" sz="2400" dirty="0" err="1" smtClean="0">
                <a:latin typeface="Arial Narrow" pitchFamily="34" charset="0"/>
              </a:rPr>
              <a:t>learning</a:t>
            </a:r>
            <a:r>
              <a:rPr lang="pt-PT" sz="2400" dirty="0" smtClean="0">
                <a:latin typeface="Arial Narrow" pitchFamily="34" charset="0"/>
              </a:rPr>
              <a:t>, </a:t>
            </a:r>
            <a:r>
              <a:rPr lang="pt-PT" sz="2400" dirty="0" err="1" smtClean="0">
                <a:latin typeface="Arial Narrow" pitchFamily="34" charset="0"/>
              </a:rPr>
              <a:t>culture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and</a:t>
            </a:r>
            <a:r>
              <a:rPr lang="pt-PT" sz="2400" dirty="0" smtClean="0">
                <a:latin typeface="Arial Narrow" pitchFamily="34" charset="0"/>
              </a:rPr>
              <a:t> in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community</a:t>
            </a:r>
            <a:r>
              <a:rPr lang="pt-PT" sz="2400" dirty="0" smtClean="0">
                <a:latin typeface="Arial Narrow" pitchFamily="34" charset="0"/>
              </a:rPr>
              <a:t>, </a:t>
            </a:r>
            <a:r>
              <a:rPr lang="pt-PT" sz="2400" dirty="0" err="1" smtClean="0">
                <a:latin typeface="Arial Narrow" pitchFamily="34" charset="0"/>
              </a:rPr>
              <a:t>and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by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reducing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their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exclusion</a:t>
            </a:r>
            <a:r>
              <a:rPr lang="pt-PT" sz="2400" dirty="0" smtClean="0">
                <a:latin typeface="Arial Narrow" pitchFamily="34" charset="0"/>
              </a:rPr>
              <a:t> to </a:t>
            </a:r>
            <a:r>
              <a:rPr lang="pt-PT" sz="2400" dirty="0" err="1" smtClean="0">
                <a:latin typeface="Arial Narrow" pitchFamily="34" charset="0"/>
              </a:rPr>
              <a:t>education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and</a:t>
            </a:r>
            <a:r>
              <a:rPr lang="pt-PT" sz="2400" dirty="0" smtClean="0">
                <a:latin typeface="Arial Narrow" pitchFamily="34" charset="0"/>
              </a:rPr>
              <a:t> in </a:t>
            </a:r>
            <a:r>
              <a:rPr lang="pt-PT" sz="2400" dirty="0" err="1" smtClean="0">
                <a:latin typeface="Arial Narrow" pitchFamily="34" charset="0"/>
              </a:rPr>
              <a:t>education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90600" y="1143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latin typeface="Arial Narrow" pitchFamily="34" charset="0"/>
              </a:rPr>
              <a:t>INCLUSION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90600" y="3547408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dirty="0" smtClean="0">
              <a:latin typeface="Arial Narrow" pitchFamily="34" charset="0"/>
            </a:endParaRPr>
          </a:p>
          <a:p>
            <a:endParaRPr lang="pt-PT" sz="2400" dirty="0" smtClean="0">
              <a:latin typeface="Arial Narrow" pitchFamily="34" charset="0"/>
            </a:endParaRPr>
          </a:p>
          <a:p>
            <a:r>
              <a:rPr lang="pt-PT" sz="2400" dirty="0" err="1" smtClean="0">
                <a:latin typeface="Arial Narrow" pitchFamily="34" charset="0"/>
              </a:rPr>
              <a:t>Changes</a:t>
            </a:r>
            <a:r>
              <a:rPr lang="pt-PT" sz="2400" dirty="0" smtClean="0">
                <a:latin typeface="Arial Narrow" pitchFamily="34" charset="0"/>
              </a:rPr>
              <a:t> in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contents</a:t>
            </a:r>
            <a:r>
              <a:rPr lang="pt-PT" sz="2400" dirty="0" smtClean="0">
                <a:latin typeface="Arial Narrow" pitchFamily="34" charset="0"/>
              </a:rPr>
              <a:t> / </a:t>
            </a:r>
            <a:r>
              <a:rPr lang="pt-PT" sz="2400" dirty="0" err="1" smtClean="0">
                <a:latin typeface="Arial Narrow" pitchFamily="34" charset="0"/>
              </a:rPr>
              <a:t>approaches</a:t>
            </a:r>
            <a:r>
              <a:rPr lang="pt-PT" sz="2400" dirty="0" smtClean="0">
                <a:latin typeface="Arial Narrow" pitchFamily="34" charset="0"/>
              </a:rPr>
              <a:t>  / </a:t>
            </a:r>
            <a:r>
              <a:rPr lang="pt-PT" sz="2400" dirty="0" err="1" smtClean="0">
                <a:latin typeface="Arial Narrow" pitchFamily="34" charset="0"/>
              </a:rPr>
              <a:t>structures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and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strategies</a:t>
            </a:r>
            <a:r>
              <a:rPr lang="pt-PT" sz="2400" dirty="0" smtClean="0">
                <a:latin typeface="Arial Narrow" pitchFamily="34" charset="0"/>
              </a:rPr>
              <a:t>  </a:t>
            </a:r>
          </a:p>
          <a:p>
            <a:endParaRPr lang="pt-PT" sz="2400" dirty="0">
              <a:latin typeface="Arial Narrow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66800" y="5265003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err="1" smtClean="0">
                <a:latin typeface="Arial Narrow" pitchFamily="34" charset="0"/>
              </a:rPr>
              <a:t>It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is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responsibility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of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educational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system</a:t>
            </a:r>
            <a:r>
              <a:rPr lang="pt-PT" sz="2400" dirty="0" smtClean="0">
                <a:latin typeface="Arial Narrow" pitchFamily="34" charset="0"/>
              </a:rPr>
              <a:t> to </a:t>
            </a:r>
            <a:r>
              <a:rPr lang="pt-PT" sz="2400" dirty="0" err="1" smtClean="0">
                <a:latin typeface="Arial Narrow" pitchFamily="34" charset="0"/>
              </a:rPr>
              <a:t>ensure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education</a:t>
            </a:r>
            <a:r>
              <a:rPr lang="pt-PT" sz="2400" dirty="0" smtClean="0">
                <a:latin typeface="Arial Narrow" pitchFamily="34" charset="0"/>
              </a:rPr>
              <a:t> for </a:t>
            </a:r>
            <a:r>
              <a:rPr lang="pt-PT" sz="2400" dirty="0" err="1" smtClean="0">
                <a:latin typeface="Arial Narrow" pitchFamily="34" charset="0"/>
              </a:rPr>
              <a:t>all</a:t>
            </a:r>
            <a:endParaRPr lang="pt-PT" sz="2400" dirty="0">
              <a:latin typeface="Arial Narrow" pitchFamily="34" charset="0"/>
            </a:endParaRPr>
          </a:p>
        </p:txBody>
      </p:sp>
      <p:cxnSp>
        <p:nvCxnSpPr>
          <p:cNvPr id="12" name="Conexão recta 11"/>
          <p:cNvCxnSpPr/>
          <p:nvPr/>
        </p:nvCxnSpPr>
        <p:spPr>
          <a:xfrm rot="5400000">
            <a:off x="4457700" y="3314700"/>
            <a:ext cx="617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ângulo 12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Seta para baixo 13"/>
          <p:cNvSpPr/>
          <p:nvPr/>
        </p:nvSpPr>
        <p:spPr>
          <a:xfrm>
            <a:off x="4038600" y="3505200"/>
            <a:ext cx="914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7620000" y="1447800"/>
            <a:ext cx="152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Definition</a:t>
            </a:r>
            <a:endParaRPr lang="pt-PT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Ideas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Curriculum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SSA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7921752" y="6356350"/>
            <a:ext cx="1222248" cy="365760"/>
          </a:xfrm>
        </p:spPr>
        <p:txBody>
          <a:bodyPr/>
          <a:lstStyle/>
          <a:p>
            <a:pPr algn="r"/>
            <a:fld id="{A1467779-FF31-4469-A35C-A557D67322E6}" type="datetime3">
              <a:rPr lang="en-US" sz="160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9 May 2015</a:t>
            </a:fld>
            <a:endParaRPr lang="en-US" sz="1600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1527048" cy="365760"/>
          </a:xfrm>
        </p:spPr>
        <p:txBody>
          <a:bodyPr/>
          <a:lstStyle/>
          <a:p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Helder Guerreiro</a:t>
            </a:r>
            <a:endParaRPr lang="en-US" sz="1600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9" name="Conexão recta 8"/>
          <p:cNvCxnSpPr/>
          <p:nvPr/>
        </p:nvCxnSpPr>
        <p:spPr>
          <a:xfrm rot="5400000">
            <a:off x="4457700" y="3314700"/>
            <a:ext cx="617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veta à esquerda 7"/>
          <p:cNvSpPr/>
          <p:nvPr/>
        </p:nvSpPr>
        <p:spPr>
          <a:xfrm>
            <a:off x="609600" y="1524000"/>
            <a:ext cx="762000" cy="3733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1066800" y="1627525"/>
            <a:ext cx="6477000" cy="3508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a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process</a:t>
            </a:r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has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to do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with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the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participation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of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all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pupiis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in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learning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in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the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school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life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and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in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the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community</a:t>
            </a:r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implies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that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barriers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to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participation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and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learning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–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attitudes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communication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physical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spaces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socio-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economical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disadvantages</a:t>
            </a:r>
            <a:r>
              <a:rPr lang="pt-P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- are </a:t>
            </a:r>
            <a:r>
              <a:rPr lang="pt-P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removed</a:t>
            </a:r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pt-P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are </a:t>
            </a:r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responsible</a:t>
            </a:r>
            <a:r>
              <a:rPr lang="pt-P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to </a:t>
            </a:r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ensure</a:t>
            </a:r>
            <a:r>
              <a:rPr lang="pt-P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education</a:t>
            </a:r>
            <a:r>
              <a:rPr lang="pt-P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to </a:t>
            </a:r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all</a:t>
            </a:r>
            <a:r>
              <a:rPr lang="pt-P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pt-P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pupils</a:t>
            </a:r>
            <a:endParaRPr lang="pt-PT" sz="2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76200" y="1828800"/>
            <a:ext cx="553998" cy="3581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PT" sz="2400" dirty="0" err="1" smtClean="0">
                <a:latin typeface="Arial Narrow" pitchFamily="34" charset="0"/>
              </a:rPr>
              <a:t>Key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Ideas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620000" y="1447800"/>
            <a:ext cx="152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Definition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Key</a:t>
            </a:r>
            <a:r>
              <a:rPr lang="pt-PT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Ideas</a:t>
            </a:r>
            <a:endParaRPr lang="pt-PT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Curriculum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SSA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a Data 3"/>
          <p:cNvSpPr txBox="1">
            <a:spLocks/>
          </p:cNvSpPr>
          <p:nvPr/>
        </p:nvSpPr>
        <p:spPr>
          <a:xfrm>
            <a:off x="7921752" y="6356350"/>
            <a:ext cx="1222248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0428F-D3FA-4E61-95F2-85D6380B9150}" type="datetime3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 May 2015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9" name="Marcador de Posição do Rodapé 4"/>
          <p:cNvSpPr txBox="1">
            <a:spLocks/>
          </p:cNvSpPr>
          <p:nvPr/>
        </p:nvSpPr>
        <p:spPr>
          <a:xfrm>
            <a:off x="4343400" y="6356350"/>
            <a:ext cx="1527048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Helder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Guerreiro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cxnSp>
        <p:nvCxnSpPr>
          <p:cNvPr id="10" name="Conexão recta 9"/>
          <p:cNvCxnSpPr/>
          <p:nvPr/>
        </p:nvCxnSpPr>
        <p:spPr>
          <a:xfrm rot="5400000">
            <a:off x="4457700" y="3314700"/>
            <a:ext cx="617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haveta à esquerda 10"/>
          <p:cNvSpPr/>
          <p:nvPr/>
        </p:nvSpPr>
        <p:spPr>
          <a:xfrm>
            <a:off x="838200" y="1828800"/>
            <a:ext cx="762000" cy="441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381000" y="2133600"/>
            <a:ext cx="553998" cy="3581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PT" sz="2400" dirty="0" err="1" smtClean="0">
                <a:latin typeface="Arial Narrow" pitchFamily="34" charset="0"/>
              </a:rPr>
              <a:t>The</a:t>
            </a:r>
            <a:r>
              <a:rPr lang="pt-PT" sz="2400" dirty="0" smtClean="0">
                <a:latin typeface="Arial Narrow" pitchFamily="34" charset="0"/>
              </a:rPr>
              <a:t> Curriculum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295400" y="1768019"/>
            <a:ext cx="62484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latin typeface="Arial Narrow" pitchFamily="34" charset="0"/>
              </a:rPr>
              <a:t>Human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rights</a:t>
            </a:r>
            <a:r>
              <a:rPr lang="pt-PT" sz="2000" dirty="0" smtClean="0">
                <a:latin typeface="Arial Narrow" pitchFamily="34" charset="0"/>
              </a:rPr>
              <a:t> 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children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rights</a:t>
            </a:r>
            <a:r>
              <a:rPr lang="pt-PT" sz="2000" dirty="0" smtClean="0">
                <a:latin typeface="Arial Narrow" pitchFamily="34" charset="0"/>
              </a:rPr>
              <a:t> are </a:t>
            </a:r>
            <a:r>
              <a:rPr lang="pt-PT" sz="2000" dirty="0" err="1" smtClean="0">
                <a:latin typeface="Arial Narrow" pitchFamily="34" charset="0"/>
              </a:rPr>
              <a:t>part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</a:t>
            </a: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takes </a:t>
            </a:r>
            <a:r>
              <a:rPr lang="pt-PT" sz="2000" dirty="0" err="1" smtClean="0">
                <a:latin typeface="Arial Narrow" pitchFamily="34" charset="0"/>
              </a:rPr>
              <a:t>into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account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both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rights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duties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</a:t>
            </a:r>
            <a:r>
              <a:rPr lang="pt-PT" sz="2000" dirty="0" err="1" smtClean="0">
                <a:latin typeface="Arial Narrow" pitchFamily="34" charset="0"/>
              </a:rPr>
              <a:t>is</a:t>
            </a:r>
            <a:r>
              <a:rPr lang="pt-PT" sz="2000" dirty="0" smtClean="0">
                <a:latin typeface="Arial Narrow" pitchFamily="34" charset="0"/>
              </a:rPr>
              <a:t> inclusive for </a:t>
            </a:r>
            <a:r>
              <a:rPr lang="pt-PT" sz="2000" dirty="0" err="1" smtClean="0">
                <a:latin typeface="Arial Narrow" pitchFamily="34" charset="0"/>
              </a:rPr>
              <a:t>all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pupils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</a:t>
            </a:r>
            <a:r>
              <a:rPr lang="pt-PT" sz="2000" dirty="0" err="1" smtClean="0">
                <a:latin typeface="Arial Narrow" pitchFamily="34" charset="0"/>
              </a:rPr>
              <a:t>meets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pupils</a:t>
            </a:r>
            <a:r>
              <a:rPr lang="pt-PT" sz="2000" dirty="0" smtClean="0">
                <a:latin typeface="Arial Narrow" pitchFamily="34" charset="0"/>
              </a:rPr>
              <a:t>’ </a:t>
            </a:r>
            <a:r>
              <a:rPr lang="pt-PT" sz="2000" dirty="0" err="1" smtClean="0">
                <a:latin typeface="Arial Narrow" pitchFamily="34" charset="0"/>
              </a:rPr>
              <a:t>needs</a:t>
            </a:r>
            <a:r>
              <a:rPr lang="pt-PT" sz="2000" dirty="0" smtClean="0">
                <a:latin typeface="Arial Narrow" pitchFamily="34" charset="0"/>
              </a:rPr>
              <a:t> for </a:t>
            </a:r>
            <a:r>
              <a:rPr lang="pt-PT" sz="2000" dirty="0" err="1" smtClean="0">
                <a:latin typeface="Arial Narrow" pitchFamily="34" charset="0"/>
              </a:rPr>
              <a:t>all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pupils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syllabi</a:t>
            </a:r>
            <a:r>
              <a:rPr lang="pt-PT" sz="2000" dirty="0" smtClean="0">
                <a:latin typeface="Arial Narrow" pitchFamily="34" charset="0"/>
              </a:rPr>
              <a:t>, </a:t>
            </a:r>
            <a:r>
              <a:rPr lang="pt-PT" sz="2000" dirty="0" err="1" smtClean="0">
                <a:latin typeface="Arial Narrow" pitchFamily="34" charset="0"/>
              </a:rPr>
              <a:t>didactic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materials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teaching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methods</a:t>
            </a:r>
            <a:r>
              <a:rPr lang="pt-PT" sz="2000" dirty="0" smtClean="0">
                <a:latin typeface="Arial Narrow" pitchFamily="34" charset="0"/>
              </a:rPr>
              <a:t> are </a:t>
            </a:r>
            <a:r>
              <a:rPr lang="pt-PT" sz="2000" dirty="0" err="1" smtClean="0">
                <a:latin typeface="Arial Narrow" pitchFamily="34" charset="0"/>
              </a:rPr>
              <a:t>adapted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relevant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pupils</a:t>
            </a:r>
            <a:r>
              <a:rPr lang="pt-PT" sz="2000" dirty="0" smtClean="0">
                <a:latin typeface="Arial Narrow" pitchFamily="34" charset="0"/>
              </a:rPr>
              <a:t>’  lives</a:t>
            </a: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</a:t>
            </a:r>
            <a:r>
              <a:rPr lang="pt-PT" sz="2000" dirty="0" err="1" smtClean="0">
                <a:latin typeface="Arial Narrow" pitchFamily="34" charset="0"/>
              </a:rPr>
              <a:t>enables</a:t>
            </a:r>
            <a:r>
              <a:rPr lang="pt-PT" sz="2000" dirty="0" smtClean="0">
                <a:latin typeface="Arial Narrow" pitchFamily="34" charset="0"/>
              </a:rPr>
              <a:t> a </a:t>
            </a:r>
            <a:r>
              <a:rPr lang="pt-PT" sz="2000" dirty="0" err="1" smtClean="0">
                <a:latin typeface="Arial Narrow" pitchFamily="34" charset="0"/>
              </a:rPr>
              <a:t>variety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teaching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methods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</a:t>
            </a:r>
            <a:r>
              <a:rPr lang="pt-PT" sz="2000" dirty="0" err="1" smtClean="0">
                <a:latin typeface="Arial Narrow" pitchFamily="34" charset="0"/>
              </a:rPr>
              <a:t>is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sensitive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gender</a:t>
            </a:r>
            <a:r>
              <a:rPr lang="pt-PT" sz="2000" dirty="0" smtClean="0">
                <a:latin typeface="Arial Narrow" pitchFamily="34" charset="0"/>
              </a:rPr>
              <a:t>,  cultural </a:t>
            </a:r>
            <a:r>
              <a:rPr lang="pt-PT" sz="2000" dirty="0" err="1" smtClean="0">
                <a:latin typeface="Arial Narrow" pitchFamily="34" charset="0"/>
              </a:rPr>
              <a:t>identity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mother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tongue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pupil</a:t>
            </a:r>
            <a:r>
              <a:rPr lang="pt-PT" sz="2000" dirty="0" smtClean="0">
                <a:latin typeface="Arial Narrow" pitchFamily="34" charset="0"/>
              </a:rPr>
              <a:t> 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52400" y="11430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Arial Narrow" pitchFamily="34" charset="0"/>
              </a:rPr>
              <a:t>Does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curriculum </a:t>
            </a:r>
            <a:r>
              <a:rPr lang="pt-PT" sz="2000" dirty="0" err="1" smtClean="0">
                <a:latin typeface="Arial Narrow" pitchFamily="34" charset="0"/>
              </a:rPr>
              <a:t>promote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principles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non-</a:t>
            </a:r>
            <a:r>
              <a:rPr lang="pt-PT" sz="2000" dirty="0" err="1" smtClean="0">
                <a:latin typeface="Arial Narrow" pitchFamily="34" charset="0"/>
              </a:rPr>
              <a:t>discrimination</a:t>
            </a:r>
            <a:r>
              <a:rPr lang="pt-PT" sz="2000" dirty="0" smtClean="0">
                <a:latin typeface="Arial Narrow" pitchFamily="34" charset="0"/>
              </a:rPr>
              <a:t>, </a:t>
            </a:r>
            <a:r>
              <a:rPr lang="pt-PT" sz="2000" dirty="0" err="1" smtClean="0">
                <a:latin typeface="Arial Narrow" pitchFamily="34" charset="0"/>
              </a:rPr>
              <a:t>diversity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tolerance</a:t>
            </a:r>
            <a:r>
              <a:rPr lang="pt-PT" sz="2000" dirty="0" smtClean="0">
                <a:latin typeface="Arial Narrow" pitchFamily="34" charset="0"/>
              </a:rPr>
              <a:t>?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620000" y="1447800"/>
            <a:ext cx="152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Definition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Ideas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Curriculum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SSA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6D8E-953E-46A9-864D-44ECCE71101A}" type="datetime3">
              <a:rPr lang="en-US" smtClean="0"/>
              <a:t>9 May 2015</a:t>
            </a:fld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cxnSp>
        <p:nvCxnSpPr>
          <p:cNvPr id="6" name="Conexão recta 5"/>
          <p:cNvCxnSpPr/>
          <p:nvPr/>
        </p:nvCxnSpPr>
        <p:spPr>
          <a:xfrm rot="5400000">
            <a:off x="4457700" y="3314700"/>
            <a:ext cx="617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aveta à esquerda 6"/>
          <p:cNvSpPr/>
          <p:nvPr/>
        </p:nvSpPr>
        <p:spPr>
          <a:xfrm>
            <a:off x="838200" y="1219200"/>
            <a:ext cx="762000" cy="502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228600" y="1981200"/>
            <a:ext cx="553998" cy="3581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PT" sz="2400" dirty="0" err="1" smtClean="0">
                <a:latin typeface="Arial Narrow" pitchFamily="34" charset="0"/>
              </a:rPr>
              <a:t>Special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Education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Needs</a:t>
            </a:r>
            <a:r>
              <a:rPr lang="pt-PT" sz="2400" dirty="0" smtClean="0">
                <a:latin typeface="Arial Narrow" pitchFamily="34" charset="0"/>
              </a:rPr>
              <a:t> 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9" name="Chaveta à esquerda 8"/>
          <p:cNvSpPr/>
          <p:nvPr/>
        </p:nvSpPr>
        <p:spPr>
          <a:xfrm>
            <a:off x="1676400" y="1219200"/>
            <a:ext cx="533400" cy="3429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1219200" y="1447800"/>
            <a:ext cx="523220" cy="3200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t-PT" sz="2200" dirty="0" err="1" smtClean="0">
                <a:latin typeface="Arial Narrow" pitchFamily="34" charset="0"/>
              </a:rPr>
              <a:t>Actions</a:t>
            </a:r>
            <a:r>
              <a:rPr lang="pt-PT" sz="2200" dirty="0" smtClean="0">
                <a:latin typeface="Arial Narrow" pitchFamily="34" charset="0"/>
              </a:rPr>
              <a:t> </a:t>
            </a:r>
            <a:r>
              <a:rPr lang="pt-PT" sz="2200" dirty="0" err="1" smtClean="0">
                <a:latin typeface="Arial Narrow" pitchFamily="34" charset="0"/>
              </a:rPr>
              <a:t>that</a:t>
            </a:r>
            <a:r>
              <a:rPr lang="pt-PT" sz="2200" dirty="0" smtClean="0">
                <a:latin typeface="Arial Narrow" pitchFamily="34" charset="0"/>
              </a:rPr>
              <a:t> </a:t>
            </a:r>
            <a:r>
              <a:rPr lang="pt-PT" sz="2200" dirty="0" err="1" smtClean="0">
                <a:latin typeface="Arial Narrow" pitchFamily="34" charset="0"/>
              </a:rPr>
              <a:t>may</a:t>
            </a:r>
            <a:r>
              <a:rPr lang="pt-PT" sz="2200" dirty="0" smtClean="0">
                <a:latin typeface="Arial Narrow" pitchFamily="34" charset="0"/>
              </a:rPr>
              <a:t> </a:t>
            </a:r>
            <a:r>
              <a:rPr lang="pt-PT" sz="2200" dirty="0" err="1" smtClean="0">
                <a:latin typeface="Arial Narrow" pitchFamily="34" charset="0"/>
              </a:rPr>
              <a:t>be</a:t>
            </a:r>
            <a:r>
              <a:rPr lang="pt-PT" sz="2200" dirty="0" smtClean="0">
                <a:latin typeface="Arial Narrow" pitchFamily="34" charset="0"/>
              </a:rPr>
              <a:t> </a:t>
            </a:r>
            <a:r>
              <a:rPr lang="pt-PT" sz="2200" dirty="0" err="1" smtClean="0">
                <a:latin typeface="Arial Narrow" pitchFamily="34" charset="0"/>
              </a:rPr>
              <a:t>taken</a:t>
            </a:r>
            <a:endParaRPr lang="pt-PT" sz="2200" dirty="0">
              <a:latin typeface="Arial Narrow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33600" y="1219200"/>
            <a:ext cx="5410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latin typeface="Arial Narrow" pitchFamily="34" charset="0"/>
              </a:rPr>
              <a:t>Tailor-made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pedagogical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support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smtClean="0">
                <a:latin typeface="Arial Narrow" pitchFamily="34" charset="0"/>
              </a:rPr>
              <a:t>Individual curricular </a:t>
            </a:r>
            <a:r>
              <a:rPr lang="pt-PT" sz="2000" dirty="0" err="1" smtClean="0">
                <a:latin typeface="Arial Narrow" pitchFamily="34" charset="0"/>
              </a:rPr>
              <a:t>adaptations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Adaptations</a:t>
            </a:r>
            <a:r>
              <a:rPr lang="pt-PT" sz="2000" dirty="0" smtClean="0">
                <a:latin typeface="Arial Narrow" pitchFamily="34" charset="0"/>
              </a:rPr>
              <a:t> in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enrollmernt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process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Adaptations</a:t>
            </a:r>
            <a:r>
              <a:rPr lang="pt-PT" sz="2000" dirty="0" smtClean="0">
                <a:latin typeface="Arial Narrow" pitchFamily="34" charset="0"/>
              </a:rPr>
              <a:t> in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assessment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process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Individualized</a:t>
            </a:r>
            <a:r>
              <a:rPr lang="pt-PT" sz="2000" dirty="0" smtClean="0">
                <a:latin typeface="Arial Narrow" pitchFamily="34" charset="0"/>
              </a:rPr>
              <a:t> curriculum</a:t>
            </a: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Support</a:t>
            </a:r>
            <a:r>
              <a:rPr lang="pt-PT" sz="2000" dirty="0" smtClean="0">
                <a:latin typeface="Arial Narrow" pitchFamily="34" charset="0"/>
              </a:rPr>
              <a:t> Technologies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16" name="Chaveta à esquerda 15"/>
          <p:cNvSpPr/>
          <p:nvPr/>
        </p:nvSpPr>
        <p:spPr>
          <a:xfrm rot="16200000">
            <a:off x="4267200" y="2590800"/>
            <a:ext cx="838200" cy="5105400"/>
          </a:xfrm>
          <a:prstGeom prst="leftBrace">
            <a:avLst>
              <a:gd name="adj1" fmla="val 8333"/>
              <a:gd name="adj2" fmla="val 480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CaixaDeTexto 16"/>
          <p:cNvSpPr txBox="1"/>
          <p:nvPr/>
        </p:nvSpPr>
        <p:spPr>
          <a:xfrm>
            <a:off x="2057400" y="54864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latin typeface="Arial Narrow" pitchFamily="34" charset="0"/>
              </a:rPr>
              <a:t>Educational</a:t>
            </a:r>
            <a:r>
              <a:rPr lang="pt-PT" sz="2000" dirty="0" smtClean="0">
                <a:latin typeface="Arial Narrow" pitchFamily="34" charset="0"/>
              </a:rPr>
              <a:t> Individual </a:t>
            </a:r>
            <a:r>
              <a:rPr lang="pt-PT" sz="2000" dirty="0" err="1" smtClean="0">
                <a:latin typeface="Arial Narrow" pitchFamily="34" charset="0"/>
              </a:rPr>
              <a:t>Plan</a:t>
            </a:r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Transition</a:t>
            </a:r>
            <a:r>
              <a:rPr lang="pt-PT" sz="2000" dirty="0" smtClean="0">
                <a:latin typeface="Arial Narrow" pitchFamily="34" charset="0"/>
              </a:rPr>
              <a:t> Individual </a:t>
            </a:r>
            <a:r>
              <a:rPr lang="pt-PT" sz="2000" dirty="0" err="1" smtClean="0">
                <a:latin typeface="Arial Narrow" pitchFamily="34" charset="0"/>
              </a:rPr>
              <a:t>Plan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620000" y="1447800"/>
            <a:ext cx="152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Definition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Ideas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Curriculum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SEN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SSA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1A04-D86A-49D2-9C76-D299BB053943}" type="datetime3">
              <a:rPr lang="en-US" smtClean="0"/>
              <a:t>9 May 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cxnSp>
        <p:nvCxnSpPr>
          <p:cNvPr id="7" name="Conexão recta 6"/>
          <p:cNvCxnSpPr/>
          <p:nvPr/>
        </p:nvCxnSpPr>
        <p:spPr>
          <a:xfrm rot="5400000">
            <a:off x="4457700" y="3314700"/>
            <a:ext cx="617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veta à esquerda 7"/>
          <p:cNvSpPr/>
          <p:nvPr/>
        </p:nvSpPr>
        <p:spPr>
          <a:xfrm>
            <a:off x="838200" y="1219200"/>
            <a:ext cx="762000" cy="502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381000" y="2133600"/>
            <a:ext cx="584775" cy="3581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PT" sz="2400" dirty="0" err="1" smtClean="0">
                <a:latin typeface="Arial Narrow" pitchFamily="34" charset="0"/>
              </a:rPr>
              <a:t>Schooling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600" dirty="0" smtClean="0">
                <a:latin typeface="Arial Narrow" pitchFamily="34" charset="0"/>
              </a:rPr>
              <a:t>Social</a:t>
            </a:r>
            <a:r>
              <a:rPr lang="pt-PT" sz="2400" dirty="0" smtClean="0">
                <a:latin typeface="Arial Narrow" pitchFamily="34" charset="0"/>
              </a:rPr>
              <a:t> </a:t>
            </a:r>
            <a:r>
              <a:rPr lang="pt-PT" sz="2400" dirty="0" err="1" smtClean="0">
                <a:latin typeface="Arial Narrow" pitchFamily="34" charset="0"/>
              </a:rPr>
              <a:t>Action</a:t>
            </a:r>
            <a:endParaRPr lang="pt-PT" sz="2400" dirty="0">
              <a:latin typeface="Arial Narrow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133600" y="1410831"/>
            <a:ext cx="541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milk</a:t>
            </a:r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Meals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canteens</a:t>
            </a:r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Accommodation</a:t>
            </a:r>
            <a:r>
              <a:rPr lang="pt-PT" sz="2000" dirty="0" smtClean="0">
                <a:latin typeface="Arial Narrow" pitchFamily="34" charset="0"/>
              </a:rPr>
              <a:t> (in </a:t>
            </a:r>
            <a:r>
              <a:rPr lang="pt-PT" sz="2000" dirty="0" err="1" smtClean="0">
                <a:latin typeface="Arial Narrow" pitchFamily="34" charset="0"/>
              </a:rPr>
              <a:t>specific</a:t>
            </a:r>
            <a:r>
              <a:rPr lang="pt-PT" sz="2000" dirty="0" smtClean="0">
                <a:latin typeface="Arial Narrow" pitchFamily="34" charset="0"/>
              </a:rPr>
              <a:t> cases)</a:t>
            </a:r>
          </a:p>
          <a:p>
            <a:r>
              <a:rPr lang="pt-PT" sz="2000" dirty="0" err="1" smtClean="0">
                <a:latin typeface="Arial Narrow" pitchFamily="34" charset="0"/>
              </a:rPr>
              <a:t>Economical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Support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pay</a:t>
            </a:r>
            <a:r>
              <a:rPr lang="pt-PT" sz="2000" dirty="0" smtClean="0">
                <a:latin typeface="Arial Narrow" pitchFamily="34" charset="0"/>
              </a:rPr>
              <a:t> for </a:t>
            </a:r>
            <a:r>
              <a:rPr lang="pt-PT" sz="2000" dirty="0" err="1" smtClean="0">
                <a:latin typeface="Arial Narrow" pitchFamily="34" charset="0"/>
              </a:rPr>
              <a:t>meals</a:t>
            </a:r>
            <a:r>
              <a:rPr lang="pt-PT" sz="2000" dirty="0" smtClean="0">
                <a:latin typeface="Arial Narrow" pitchFamily="34" charset="0"/>
              </a:rPr>
              <a:t>, </a:t>
            </a:r>
            <a:r>
              <a:rPr lang="pt-PT" sz="2000" dirty="0" err="1" smtClean="0">
                <a:latin typeface="Arial Narrow" pitchFamily="34" charset="0"/>
              </a:rPr>
              <a:t>books</a:t>
            </a:r>
            <a:r>
              <a:rPr lang="pt-PT" sz="2000" dirty="0" smtClean="0">
                <a:latin typeface="Arial Narrow" pitchFamily="34" charset="0"/>
              </a:rPr>
              <a:t>,  </a:t>
            </a:r>
            <a:r>
              <a:rPr lang="pt-PT" sz="2000" dirty="0" err="1" smtClean="0">
                <a:latin typeface="Arial Narrow" pitchFamily="34" charset="0"/>
              </a:rPr>
              <a:t>other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materials</a:t>
            </a:r>
            <a:r>
              <a:rPr lang="pt-PT" sz="2000" dirty="0" smtClean="0">
                <a:latin typeface="Arial Narrow" pitchFamily="34" charset="0"/>
              </a:rPr>
              <a:t>, </a:t>
            </a:r>
            <a:r>
              <a:rPr lang="pt-PT" sz="2000" dirty="0" err="1" smtClean="0">
                <a:latin typeface="Arial Narrow" pitchFamily="34" charset="0"/>
              </a:rPr>
              <a:t>extra-curricular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activities</a:t>
            </a:r>
            <a:r>
              <a:rPr lang="pt-PT" sz="2000" dirty="0" smtClean="0">
                <a:latin typeface="Arial Narrow" pitchFamily="34" charset="0"/>
              </a:rPr>
              <a:t>, </a:t>
            </a:r>
            <a:r>
              <a:rPr lang="pt-PT" sz="2000" dirty="0" err="1" smtClean="0">
                <a:latin typeface="Arial Narrow" pitchFamily="34" charset="0"/>
              </a:rPr>
              <a:t>accommodation</a:t>
            </a:r>
            <a:r>
              <a:rPr lang="pt-PT" sz="2000" dirty="0" smtClean="0">
                <a:latin typeface="Arial Narrow" pitchFamily="34" charset="0"/>
              </a:rPr>
              <a:t> (</a:t>
            </a:r>
            <a:r>
              <a:rPr lang="pt-PT" sz="2000" dirty="0" err="1" smtClean="0">
                <a:latin typeface="Arial Narrow" pitchFamily="34" charset="0"/>
              </a:rPr>
              <a:t>when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applicable</a:t>
            </a:r>
            <a:r>
              <a:rPr lang="pt-PT" sz="2000" dirty="0" smtClean="0">
                <a:latin typeface="Arial Narrow" pitchFamily="34" charset="0"/>
              </a:rPr>
              <a:t>)</a:t>
            </a:r>
          </a:p>
          <a:p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transport</a:t>
            </a:r>
            <a:endParaRPr lang="pt-PT" sz="2000" dirty="0">
              <a:latin typeface="Arial Narrow" pitchFamily="34" charset="0"/>
            </a:endParaRPr>
          </a:p>
        </p:txBody>
      </p:sp>
      <p:sp>
        <p:nvSpPr>
          <p:cNvPr id="11" name="Chaveta à esquerda 10"/>
          <p:cNvSpPr/>
          <p:nvPr/>
        </p:nvSpPr>
        <p:spPr>
          <a:xfrm>
            <a:off x="1676400" y="1219200"/>
            <a:ext cx="533400" cy="2819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2209800" y="4168676"/>
            <a:ext cx="4953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latin typeface="Arial Narrow" pitchFamily="34" charset="0"/>
              </a:rPr>
              <a:t>Purchase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books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other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material to </a:t>
            </a:r>
            <a:r>
              <a:rPr lang="pt-PT" sz="2000" dirty="0" err="1" smtClean="0">
                <a:latin typeface="Arial Narrow" pitchFamily="34" charset="0"/>
              </a:rPr>
              <a:t>deliver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directly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needy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students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Purchase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books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and</a:t>
            </a:r>
            <a:r>
              <a:rPr lang="pt-PT" sz="2000" dirty="0" smtClean="0">
                <a:latin typeface="Arial Narrow" pitchFamily="34" charset="0"/>
              </a:rPr>
              <a:t> software </a:t>
            </a:r>
            <a:r>
              <a:rPr lang="pt-PT" sz="2000" dirty="0" err="1" smtClean="0">
                <a:latin typeface="Arial Narrow" pitchFamily="34" charset="0"/>
              </a:rPr>
              <a:t>that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will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be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allocated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the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schook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center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of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resources</a:t>
            </a:r>
            <a:endParaRPr lang="pt-PT" sz="2000" dirty="0" smtClean="0">
              <a:latin typeface="Arial Narrow" pitchFamily="34" charset="0"/>
            </a:endParaRPr>
          </a:p>
          <a:p>
            <a:endParaRPr lang="pt-PT" sz="2000" dirty="0" smtClean="0">
              <a:latin typeface="Arial Narrow" pitchFamily="34" charset="0"/>
            </a:endParaRPr>
          </a:p>
          <a:p>
            <a:r>
              <a:rPr lang="pt-PT" sz="2000" dirty="0" err="1" smtClean="0">
                <a:latin typeface="Arial Narrow" pitchFamily="34" charset="0"/>
              </a:rPr>
              <a:t>Lending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school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handbooks</a:t>
            </a:r>
            <a:r>
              <a:rPr lang="pt-PT" sz="2000" dirty="0" smtClean="0">
                <a:latin typeface="Arial Narrow" pitchFamily="34" charset="0"/>
              </a:rPr>
              <a:t> to </a:t>
            </a:r>
            <a:r>
              <a:rPr lang="pt-PT" sz="2000" dirty="0" err="1" smtClean="0">
                <a:latin typeface="Arial Narrow" pitchFamily="34" charset="0"/>
              </a:rPr>
              <a:t>needy</a:t>
            </a:r>
            <a:r>
              <a:rPr lang="pt-PT" sz="2000" dirty="0" smtClean="0">
                <a:latin typeface="Arial Narrow" pitchFamily="34" charset="0"/>
              </a:rPr>
              <a:t> </a:t>
            </a:r>
            <a:r>
              <a:rPr lang="pt-PT" sz="2000" dirty="0" err="1" smtClean="0">
                <a:latin typeface="Arial Narrow" pitchFamily="34" charset="0"/>
              </a:rPr>
              <a:t>students</a:t>
            </a:r>
            <a:endParaRPr lang="pt-PT" sz="2000" dirty="0" smtClean="0">
              <a:latin typeface="Arial Narrow" pitchFamily="34" charset="0"/>
            </a:endParaRPr>
          </a:p>
          <a:p>
            <a:endParaRPr lang="pt-PT" dirty="0"/>
          </a:p>
        </p:txBody>
      </p:sp>
      <p:sp>
        <p:nvSpPr>
          <p:cNvPr id="13" name="Chaveta à esquerda 12"/>
          <p:cNvSpPr/>
          <p:nvPr/>
        </p:nvSpPr>
        <p:spPr>
          <a:xfrm>
            <a:off x="1828800" y="4191000"/>
            <a:ext cx="533400" cy="2133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CaixaDeTexto 13"/>
          <p:cNvSpPr txBox="1"/>
          <p:nvPr/>
        </p:nvSpPr>
        <p:spPr>
          <a:xfrm>
            <a:off x="1219200" y="1447800"/>
            <a:ext cx="523220" cy="17543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t-PT" sz="2200" dirty="0" smtClean="0">
                <a:latin typeface="Arial Narrow" pitchFamily="34" charset="0"/>
              </a:rPr>
              <a:t>Regular </a:t>
            </a:r>
            <a:r>
              <a:rPr lang="pt-PT" sz="2200" dirty="0" err="1" smtClean="0">
                <a:latin typeface="Arial Narrow" pitchFamily="34" charset="0"/>
              </a:rPr>
              <a:t>Actions</a:t>
            </a:r>
            <a:endParaRPr lang="pt-PT" sz="2200" dirty="0">
              <a:latin typeface="Arial Narrow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219200" y="4341674"/>
            <a:ext cx="861774" cy="17543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t-PT" sz="2200" dirty="0" err="1" smtClean="0">
                <a:latin typeface="Arial Narrow" pitchFamily="34" charset="0"/>
              </a:rPr>
              <a:t>Complementary</a:t>
            </a:r>
            <a:r>
              <a:rPr lang="pt-PT" sz="2200" dirty="0" smtClean="0">
                <a:latin typeface="Arial Narrow" pitchFamily="34" charset="0"/>
              </a:rPr>
              <a:t> </a:t>
            </a:r>
            <a:r>
              <a:rPr lang="pt-PT" sz="2200" dirty="0" err="1" smtClean="0">
                <a:latin typeface="Arial Narrow" pitchFamily="34" charset="0"/>
              </a:rPr>
              <a:t>Actions</a:t>
            </a:r>
            <a:endParaRPr lang="pt-PT" sz="2200" dirty="0">
              <a:latin typeface="Arial Narrow" pitchFamily="34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620000" y="1447800"/>
            <a:ext cx="152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Definition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Ideas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Curriculum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SSA</a:t>
            </a: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pt-P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P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</a:t>
            </a:r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pt-P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1562-1278-4282-8168-7461A26DF7C4}" type="datetime3">
              <a:rPr lang="en-US" smtClean="0"/>
              <a:t>9 May 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Helder Guerreiro</a:t>
            </a:r>
            <a:endParaRPr lang="en-US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sz="quarter" idx="1"/>
          </p:nvPr>
        </p:nvGraphicFramePr>
        <p:xfrm>
          <a:off x="0" y="1371600"/>
          <a:ext cx="3581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1413830" y="1252250"/>
          <a:ext cx="7730169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Rectângulo 8"/>
          <p:cNvSpPr/>
          <p:nvPr/>
        </p:nvSpPr>
        <p:spPr>
          <a:xfrm>
            <a:off x="685800" y="228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Integration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inclusion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experience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the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Schools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and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from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t-PT" sz="1400" i="1" dirty="0" err="1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European</a:t>
            </a:r>
            <a:r>
              <a:rPr lang="pt-PT" sz="1400" i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 countries Portugal</a:t>
            </a:r>
            <a:endParaRPr lang="pt-PT" sz="1400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2189</TotalTime>
  <Words>541</Words>
  <Application>Microsoft Office PowerPoint</Application>
  <PresentationFormat>Předvádění na obrazovce (4:3)</PresentationFormat>
  <Paragraphs>169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 Narrow</vt:lpstr>
      <vt:lpstr>Bookman Old Style</vt:lpstr>
      <vt:lpstr>Calibri</vt:lpstr>
      <vt:lpstr>Gill Sans MT</vt:lpstr>
      <vt:lpstr>Wingdings</vt:lpstr>
      <vt:lpstr>Wingdings 3</vt:lpstr>
      <vt:lpstr>Origem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CONFERENCE LATEST TRENDS IN SCHOOL EVALUATION</dc:title>
  <dc:creator>Helder Lopo Guerreiro (IGEC)</dc:creator>
  <cp:lastModifiedBy>Novotná Hana</cp:lastModifiedBy>
  <cp:revision>209</cp:revision>
  <dcterms:modified xsi:type="dcterms:W3CDTF">2015-05-09T21:07:19Z</dcterms:modified>
</cp:coreProperties>
</file>