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handoutMasterIdLst>
    <p:handoutMasterId r:id="rId29"/>
  </p:handoutMasterIdLst>
  <p:sldIdLst>
    <p:sldId id="257" r:id="rId5"/>
    <p:sldId id="263" r:id="rId6"/>
    <p:sldId id="264" r:id="rId7"/>
    <p:sldId id="268" r:id="rId8"/>
    <p:sldId id="265" r:id="rId9"/>
    <p:sldId id="266" r:id="rId10"/>
    <p:sldId id="258" r:id="rId11"/>
    <p:sldId id="259" r:id="rId12"/>
    <p:sldId id="261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6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C3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>
      <p:cViewPr varScale="1">
        <p:scale>
          <a:sx n="81" d="100"/>
          <a:sy n="81" d="100"/>
        </p:scale>
        <p:origin x="1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11. 5. 2015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19250" y="450850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94116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0" y="5876925"/>
            <a:ext cx="7129463" cy="72072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32117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32117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295275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8FEAE328-76BA-4351-B435-CDC62A26F6FC}" type="datetimeFigureOut">
              <a:rPr lang="cs-CZ" smtClean="0"/>
              <a:t>11. 5. 2015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9947B9B8-BD2E-4C2C-801D-5B37698FE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6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8FEAE328-76BA-4351-B435-CDC62A26F6FC}" type="datetimeFigureOut">
              <a:rPr lang="cs-CZ" smtClean="0"/>
              <a:t>11. 5. 2015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9947B9B8-BD2E-4C2C-801D-5B37698FE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34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E4363C3-1D17-4BB1-9F6B-FF809E19A76E}" type="datetimeFigureOut">
              <a:rPr lang="cs-CZ" smtClean="0"/>
              <a:t>11. 5. 2015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C9ACCE3D-7FB7-470E-8FD6-310BA73A8A87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9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  <p:sldLayoutId id="2147483667" r:id="rId6"/>
    <p:sldLayoutId id="2147483668" r:id="rId7"/>
    <p:sldLayoutId id="2147483669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b3.e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Podpora vzdělávání žáků se SVP v Evropských školách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PhDr. Dana Musilová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Inspektorka pro předškolní a primární cyklus Evropských škol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12. </a:t>
            </a:r>
            <a:r>
              <a:rPr lang="cs-CZ" smtClean="0"/>
              <a:t>5. </a:t>
            </a:r>
            <a:r>
              <a:rPr lang="cs-CZ" dirty="0" smtClean="0"/>
              <a:t>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Diferenciace a individualizace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60C30"/>
                </a:solidFill>
              </a:rPr>
              <a:t>Základ efektivního učení pro všechny žáky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Respekt k individuálnímu stylu učení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Analýza vzdělávacích potřeb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Stanovení cílů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Proces učení (variabilita obsahu, vyučovacích metod, aktivit)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Hodnocení</a:t>
            </a:r>
          </a:p>
          <a:p>
            <a:pPr marL="0" indent="0"/>
            <a:endParaRPr lang="cs-CZ" sz="2400" b="1" dirty="0" smtClean="0">
              <a:solidFill>
                <a:srgbClr val="C60C30"/>
              </a:solidFill>
            </a:endParaRPr>
          </a:p>
          <a:p>
            <a:pPr marL="0" indent="0"/>
            <a:r>
              <a:rPr lang="cs-CZ" sz="2400" dirty="0" smtClean="0">
                <a:solidFill>
                  <a:srgbClr val="C60C30"/>
                </a:solidFill>
              </a:rPr>
              <a:t>Diferenciace není považována za podporu, ale za běžný způsob práce. </a:t>
            </a:r>
            <a:endParaRPr lang="cs-CZ" sz="2400" dirty="0">
              <a:solidFill>
                <a:srgbClr val="C60C3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C60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7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Speciální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Pomáhají žákům dosáhnout cílů vzdělávacího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Nemají kompenzovat nedostatek schopností, ale dovolit žáků plně využít jeho potenciál (rovné podmínky pro všechny žáky)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Jsou povolena v případě jasně diagnostikovaných potřeb žáka</a:t>
            </a:r>
          </a:p>
          <a:p>
            <a:endParaRPr lang="cs-CZ" sz="2400" dirty="0"/>
          </a:p>
          <a:p>
            <a:r>
              <a:rPr lang="cs-CZ" sz="1800" dirty="0" smtClean="0"/>
              <a:t>Např.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</a:t>
            </a:r>
            <a:r>
              <a:rPr lang="cs-CZ" sz="1800" dirty="0" smtClean="0"/>
              <a:t>očítač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přístroj </a:t>
            </a:r>
            <a:r>
              <a:rPr lang="cs-CZ" sz="1800" dirty="0"/>
              <a:t>pro přepis mluvené řeči pro sluchově </a:t>
            </a:r>
            <a:r>
              <a:rPr lang="cs-CZ" sz="1800" dirty="0" smtClean="0"/>
              <a:t>postižené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čtecí </a:t>
            </a:r>
            <a:r>
              <a:rPr lang="cs-CZ" sz="1800" dirty="0"/>
              <a:t>zařízení </a:t>
            </a: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apod.</a:t>
            </a:r>
          </a:p>
          <a:p>
            <a:pPr marL="0" indent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3711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Úrovně a typy podpory 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863923"/>
              </p:ext>
            </p:extLst>
          </p:nvPr>
        </p:nvGraphicFramePr>
        <p:xfrm>
          <a:off x="395536" y="1700808"/>
          <a:ext cx="8136905" cy="34245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06877"/>
                <a:gridCol w="1312599"/>
                <a:gridCol w="1230184"/>
                <a:gridCol w="1670971"/>
                <a:gridCol w="1816274"/>
              </a:tblGrid>
              <a:tr h="792166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Úrovně podpory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58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Základní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Střední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Intenzívní 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Intenzívní B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58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Krátkodobá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Střednědobá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Dlouhodobá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5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Základní úroveň – General Support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5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Pro žáky s menšími obtížemi v dílčích oblastech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Osvojení učebních strategií a dovedností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V malých skupinách organizovaných vertikálně i horizontálně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Krátkodobá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Skupinový vzdělávací plán (cíle, kritéria)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Střední úroveň – </a:t>
            </a:r>
            <a:r>
              <a:rPr lang="cs-CZ" sz="3200" dirty="0"/>
              <a:t>M</a:t>
            </a:r>
            <a:r>
              <a:rPr lang="en-GB" sz="3200" dirty="0" err="1" smtClean="0"/>
              <a:t>oderate</a:t>
            </a:r>
            <a:r>
              <a:rPr lang="en-GB" sz="3200" dirty="0" smtClean="0"/>
              <a:t> </a:t>
            </a:r>
            <a:r>
              <a:rPr lang="cs-CZ" sz="3200" dirty="0"/>
              <a:t>S</a:t>
            </a:r>
            <a:r>
              <a:rPr lang="en-GB" sz="3200" dirty="0" err="1" smtClean="0"/>
              <a:t>upport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251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Pro žáky vyžadující cílenější podporu pro zvládnutí cílů vzdělávacího programu (např. žáci s poruchami soustředění, s dyslexií apod.)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Individuální nebo skupinová, dlouhodobější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Pro každého žáka je vypracován individuální učební plán</a:t>
            </a:r>
          </a:p>
          <a:p>
            <a:pPr marL="0" indent="0"/>
            <a:endParaRPr lang="cs-CZ" sz="2400" dirty="0" smtClean="0">
              <a:solidFill>
                <a:srgbClr val="0000FF"/>
              </a:solidFill>
            </a:endParaRPr>
          </a:p>
          <a:p>
            <a:pPr marL="0" indent="0"/>
            <a:r>
              <a:rPr lang="cs-CZ" sz="2400" b="1" dirty="0">
                <a:solidFill>
                  <a:srgbClr val="0000FF"/>
                </a:solidFill>
              </a:rPr>
              <a:t>D</a:t>
            </a:r>
            <a:r>
              <a:rPr lang="cs-CZ" sz="2400" b="1" dirty="0" smtClean="0">
                <a:solidFill>
                  <a:srgbClr val="0000FF"/>
                </a:solidFill>
              </a:rPr>
              <a:t>osažení cílů </a:t>
            </a:r>
            <a:r>
              <a:rPr lang="cs-CZ" sz="2400" b="1" dirty="0">
                <a:solidFill>
                  <a:srgbClr val="0000FF"/>
                </a:solidFill>
              </a:rPr>
              <a:t>standardního vzdělávacího programu 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</a:p>
          <a:p>
            <a:pPr marL="0" indent="0"/>
            <a:endParaRPr lang="cs-CZ" sz="2400" b="1" dirty="0">
              <a:solidFill>
                <a:srgbClr val="0000FF"/>
              </a:solidFill>
            </a:endParaRPr>
          </a:p>
          <a:p>
            <a:pPr marL="0" indent="0"/>
            <a:r>
              <a:rPr lang="cs-CZ" sz="2400" dirty="0" smtClean="0">
                <a:solidFill>
                  <a:srgbClr val="0000FF"/>
                </a:solidFill>
              </a:rPr>
              <a:t>Metody </a:t>
            </a:r>
            <a:r>
              <a:rPr lang="cs-CZ" sz="2400" dirty="0">
                <a:solidFill>
                  <a:srgbClr val="0000FF"/>
                </a:solidFill>
              </a:rPr>
              <a:t>hodnocení </a:t>
            </a:r>
            <a:r>
              <a:rPr lang="cs-CZ" sz="2400" dirty="0" smtClean="0">
                <a:solidFill>
                  <a:srgbClr val="0000FF"/>
                </a:solidFill>
              </a:rPr>
              <a:t>mohou </a:t>
            </a:r>
            <a:r>
              <a:rPr lang="cs-CZ" sz="2400" dirty="0">
                <a:solidFill>
                  <a:srgbClr val="0000FF"/>
                </a:solidFill>
              </a:rPr>
              <a:t>být </a:t>
            </a:r>
            <a:r>
              <a:rPr lang="cs-CZ" sz="2400" dirty="0" smtClean="0">
                <a:solidFill>
                  <a:srgbClr val="0000FF"/>
                </a:solidFill>
              </a:rPr>
              <a:t>přizpůsobeny potřebám žáka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46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Intenzívní podpora – </a:t>
            </a:r>
            <a:r>
              <a:rPr lang="en-GB" sz="3200" dirty="0" smtClean="0"/>
              <a:t>Intensive Support</a:t>
            </a:r>
            <a:endParaRPr lang="en-GB" sz="32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</p:spPr>
        <p:txBody>
          <a:bodyPr>
            <a:normAutofit/>
          </a:bodyPr>
          <a:lstStyle/>
          <a:p>
            <a:r>
              <a:rPr lang="cs-CZ" sz="2400" b="1" u="sng" dirty="0" smtClean="0"/>
              <a:t>Typ A</a:t>
            </a:r>
            <a:endParaRPr lang="fi-FI" sz="2400" b="1" u="sng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6805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Pro žáky se SVP v oblasti zdravotní, kognitivní, citové nebo v oblasti chování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Zpráva z vyšetření erudovaným </a:t>
            </a:r>
            <a:r>
              <a:rPr lang="cs-CZ" sz="2000" dirty="0" smtClean="0"/>
              <a:t>odborníkem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FF"/>
                </a:solidFill>
              </a:rPr>
              <a:t>Žák může mít upravené učební osnovy v jednom nebo více předmětech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Individuální učební plán</a:t>
            </a: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Doporučení poradní skupiny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Rozhodnutí ředitele školy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Smlouva mezi školou a rodiči</a:t>
            </a:r>
          </a:p>
          <a:p>
            <a:pPr algn="ctr"/>
            <a:endParaRPr lang="cs-CZ" sz="2000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572000" y="1268760"/>
            <a:ext cx="4041775" cy="639762"/>
          </a:xfrm>
        </p:spPr>
        <p:txBody>
          <a:bodyPr>
            <a:normAutofit/>
          </a:bodyPr>
          <a:lstStyle/>
          <a:p>
            <a:r>
              <a:rPr lang="cs-CZ" sz="2400" b="1" u="sng" dirty="0" smtClean="0"/>
              <a:t>Typ B</a:t>
            </a:r>
            <a:endParaRPr lang="fi-FI" sz="2400" b="1" u="sng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608512"/>
          </a:xfrm>
        </p:spPr>
        <p:txBody>
          <a:bodyPr>
            <a:normAutofit/>
          </a:bodyPr>
          <a:lstStyle/>
          <a:p>
            <a:pPr marL="0" indent="0"/>
            <a:r>
              <a:rPr lang="cs-CZ" dirty="0" smtClean="0"/>
              <a:t>Pro žáky bez SVP (například krátkodobá intenzívní jazyková podpora)</a:t>
            </a:r>
          </a:p>
          <a:p>
            <a:pPr marL="0" indent="0"/>
            <a:endParaRPr lang="cs-CZ" dirty="0" smtClean="0"/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Rozhoduje ředitel školy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>
              <a:solidFill>
                <a:srgbClr val="C00000"/>
              </a:solidFill>
            </a:endParaRPr>
          </a:p>
          <a:p>
            <a:endParaRPr lang="cs-CZ" dirty="0" smtClean="0">
              <a:solidFill>
                <a:srgbClr val="C00000"/>
              </a:solidFill>
            </a:endParaRPr>
          </a:p>
          <a:p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051720" y="260648"/>
            <a:ext cx="7560840" cy="35091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Kritéria pro zprávu z vyšetření žáka</a:t>
            </a:r>
            <a:endParaRPr lang="en-GB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325112"/>
          </a:xfrm>
        </p:spPr>
        <p:txBody>
          <a:bodyPr/>
          <a:lstStyle/>
          <a:p>
            <a:pPr marL="363538" indent="-363538">
              <a:buFont typeface="Arial" panose="020B0604020202020204" pitchFamily="34" charset="0"/>
              <a:buChar char="•"/>
            </a:pPr>
            <a:r>
              <a:rPr lang="cs-CZ" sz="2400" dirty="0" smtClean="0"/>
              <a:t>Aktuální, ne starší než dva roky</a:t>
            </a:r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cs-CZ" sz="2400" dirty="0" smtClean="0"/>
              <a:t>Oficiální, s uvedením akreditace příslušného odborníka, podepsaná, datovaná</a:t>
            </a:r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cs-CZ" sz="2400" dirty="0" smtClean="0"/>
              <a:t>Specifikuje speciální potřeby žáka, uvádí testy a techniky použité pro stanovení diagnózy</a:t>
            </a:r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cs-CZ" sz="2400" dirty="0" smtClean="0"/>
              <a:t>Obsahuje jasné závěry, potřebná speciální opatření a doporučení pro vzdělávací proces</a:t>
            </a:r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cs-CZ" sz="2400" dirty="0" smtClean="0"/>
              <a:t>Zprávy z lékařských a psychologických vyšetření obsahují informace o lékařských/psychologických opatřeních  či medikaci a jejich vlivu na proces učení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Poradní skupina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5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60C30"/>
                </a:solidFill>
              </a:rPr>
              <a:t>S</a:t>
            </a:r>
            <a:r>
              <a:rPr lang="cs-CZ" sz="2000" dirty="0" smtClean="0">
                <a:solidFill>
                  <a:srgbClr val="C60C30"/>
                </a:solidFill>
              </a:rPr>
              <a:t>kupina odborníků, kteří posuzují  žádost o poskytnutí individuální podpory a dávají  řediteli podklady pro rozhodnutí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FF"/>
                </a:solidFill>
              </a:rPr>
              <a:t>Složení: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ř</a:t>
            </a:r>
            <a:r>
              <a:rPr lang="cs-CZ" sz="2000" dirty="0" smtClean="0"/>
              <a:t>editel/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  <a:r>
              <a:rPr lang="cs-CZ" sz="2000" dirty="0"/>
              <a:t>školy nebo jím delegovaná </a:t>
            </a:r>
            <a:r>
              <a:rPr lang="cs-CZ" sz="2000" dirty="0" smtClean="0"/>
              <a:t>osoba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r</a:t>
            </a:r>
            <a:r>
              <a:rPr lang="cs-CZ" sz="2000" dirty="0" smtClean="0"/>
              <a:t>odiče žáka (případně doprovázeni kvalifikovaným odborníkem)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/>
              <a:t>třídní </a:t>
            </a:r>
            <a:r>
              <a:rPr lang="cs-CZ" sz="2000" dirty="0" smtClean="0"/>
              <a:t>učitel/</a:t>
            </a:r>
            <a:r>
              <a:rPr lang="cs-CZ" sz="2000" dirty="0" err="1" smtClean="0"/>
              <a:t>ka</a:t>
            </a:r>
            <a:r>
              <a:rPr lang="cs-CZ" sz="2000" dirty="0" smtClean="0"/>
              <a:t>, učitel/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  <a:r>
              <a:rPr lang="cs-CZ" sz="2000" dirty="0"/>
              <a:t>mateřského </a:t>
            </a:r>
            <a:r>
              <a:rPr lang="cs-CZ" sz="2000" dirty="0" smtClean="0"/>
              <a:t>jazyka, učitel/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  <a:r>
              <a:rPr lang="cs-CZ" sz="2000" dirty="0"/>
              <a:t>podpory (support teacher</a:t>
            </a:r>
            <a:r>
              <a:rPr lang="cs-CZ" sz="2000" dirty="0" smtClean="0"/>
              <a:t>), další vyučující, koordinátor/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  <a:r>
              <a:rPr lang="cs-CZ" sz="2000" dirty="0"/>
              <a:t>podpory (support coordinator</a:t>
            </a:r>
            <a:r>
              <a:rPr lang="cs-CZ" sz="2000" dirty="0" smtClean="0"/>
              <a:t>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/>
              <a:t>školní lékař/</a:t>
            </a:r>
            <a:r>
              <a:rPr lang="cs-CZ" sz="2000" dirty="0" err="1"/>
              <a:t>ka</a:t>
            </a:r>
            <a:r>
              <a:rPr lang="cs-CZ" sz="2000" dirty="0"/>
              <a:t> </a:t>
            </a:r>
            <a:r>
              <a:rPr lang="cs-CZ" sz="2000" dirty="0" smtClean="0"/>
              <a:t>,školní psychology/</a:t>
            </a:r>
            <a:r>
              <a:rPr lang="cs-CZ" sz="2000" dirty="0" err="1" smtClean="0"/>
              <a:t>žka,další</a:t>
            </a:r>
            <a:r>
              <a:rPr lang="cs-CZ" sz="2000" dirty="0" smtClean="0"/>
              <a:t> odborníci/</a:t>
            </a:r>
            <a:r>
              <a:rPr lang="cs-CZ" sz="2000" dirty="0" err="1" smtClean="0"/>
              <a:t>ce</a:t>
            </a:r>
            <a:endParaRPr lang="cs-CZ" sz="20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n</a:t>
            </a:r>
            <a:r>
              <a:rPr lang="cs-CZ" sz="2000" dirty="0" smtClean="0">
                <a:solidFill>
                  <a:srgbClr val="0000FF"/>
                </a:solidFill>
              </a:rPr>
              <a:t>ominovaný inspektor pro podporu nebo národní inspektor (pokud je třeba)</a:t>
            </a:r>
          </a:p>
          <a:p>
            <a:pPr marL="0" lvl="0" indent="0"/>
            <a:r>
              <a:rPr lang="cs-CZ" sz="2400" dirty="0" smtClean="0">
                <a:solidFill>
                  <a:srgbClr val="C60C30"/>
                </a:solidFill>
              </a:rPr>
              <a:t>Poradní skupina se schází minimálně jedenkrát ročně.</a:t>
            </a:r>
            <a:endParaRPr lang="cs-CZ" sz="2400" dirty="0">
              <a:solidFill>
                <a:srgbClr val="C60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Koordinátor podpory</a:t>
            </a:r>
            <a:endParaRPr lang="cs-CZ" sz="3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251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C60C30"/>
                </a:solidFill>
              </a:rPr>
              <a:t>O</a:t>
            </a:r>
            <a:r>
              <a:rPr lang="cs-CZ" sz="2400" dirty="0" smtClean="0">
                <a:solidFill>
                  <a:srgbClr val="C60C30"/>
                </a:solidFill>
              </a:rPr>
              <a:t>dpovídá </a:t>
            </a:r>
            <a:r>
              <a:rPr lang="cs-CZ" sz="2400" dirty="0">
                <a:solidFill>
                  <a:srgbClr val="C60C30"/>
                </a:solidFill>
              </a:rPr>
              <a:t>za harmonizaci napříč jazykovými sekcemi a cykly </a:t>
            </a:r>
            <a:r>
              <a:rPr lang="cs-CZ" sz="2400" dirty="0" smtClean="0">
                <a:solidFill>
                  <a:srgbClr val="C60C30"/>
                </a:solidFill>
              </a:rPr>
              <a:t>vzdělávání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dpovídá </a:t>
            </a:r>
            <a:r>
              <a:rPr lang="cs-CZ" sz="2400" dirty="0"/>
              <a:t>za vedení </a:t>
            </a:r>
            <a:r>
              <a:rPr lang="cs-CZ" sz="2400" dirty="0" smtClean="0"/>
              <a:t>dokumentace s ohledem na její důvěrnost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yhodnocuje </a:t>
            </a:r>
            <a:r>
              <a:rPr lang="cs-CZ" sz="2400" dirty="0"/>
              <a:t>efektivitu poskytované </a:t>
            </a:r>
            <a:r>
              <a:rPr lang="cs-CZ" sz="2400" dirty="0" smtClean="0"/>
              <a:t>pomoci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 </a:t>
            </a:r>
            <a:r>
              <a:rPr lang="cs-CZ" sz="2400" dirty="0"/>
              <a:t>v kontaktu s rodiči </a:t>
            </a:r>
            <a:r>
              <a:rPr lang="cs-CZ" sz="2400" dirty="0" smtClean="0"/>
              <a:t>žáků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hromažďuje </a:t>
            </a:r>
            <a:r>
              <a:rPr lang="cs-CZ" sz="2400" dirty="0"/>
              <a:t>a poskytuje údaje pro statistickou zprávu </a:t>
            </a:r>
          </a:p>
          <a:p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69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Poskytovatelé podpory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25112"/>
          </a:xfrm>
        </p:spPr>
        <p:txBody>
          <a:bodyPr/>
          <a:lstStyle/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Učitelé vysílaní ministerstvy</a:t>
            </a:r>
          </a:p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Učitelé místně najímaní školou</a:t>
            </a:r>
          </a:p>
          <a:p>
            <a:pPr marL="0" indent="0">
              <a:buClr>
                <a:srgbClr val="93A299"/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Kvalifikace učitelů je posuzována národními inspektory</a:t>
            </a:r>
          </a:p>
          <a:p>
            <a:pPr marL="0" indent="0">
              <a:buClr>
                <a:srgbClr val="93A299"/>
              </a:buClr>
            </a:pPr>
            <a:endParaRPr lang="cs-CZ" sz="2400" dirty="0" smtClean="0">
              <a:solidFill>
                <a:srgbClr val="002060"/>
              </a:solidFill>
            </a:endParaRPr>
          </a:p>
          <a:p>
            <a:pPr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Odborní asistenti</a:t>
            </a:r>
          </a:p>
          <a:p>
            <a:pPr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Školní psycholog</a:t>
            </a:r>
          </a:p>
          <a:p>
            <a:pPr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(Terapeut v případě tzv. třístranné dohody)</a:t>
            </a:r>
          </a:p>
          <a:p>
            <a:pPr>
              <a:buClr>
                <a:srgbClr val="93A299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C00000"/>
              </a:solidFill>
            </a:endParaRPr>
          </a:p>
          <a:p>
            <a:pPr marL="0" indent="0">
              <a:buClr>
                <a:srgbClr val="93A299"/>
              </a:buClr>
            </a:pPr>
            <a:r>
              <a:rPr lang="cs-CZ" sz="2400" dirty="0" smtClean="0">
                <a:solidFill>
                  <a:srgbClr val="0000FF"/>
                </a:solidFill>
              </a:rPr>
              <a:t>Spolupráce mezi učiteli předmětu, učiteli podpory a třídním učitelem</a:t>
            </a:r>
            <a:endParaRPr lang="cs-CZ" sz="2400" dirty="0">
              <a:solidFill>
                <a:srgbClr val="0000FF"/>
              </a:solidFill>
            </a:endParaRPr>
          </a:p>
          <a:p>
            <a:pPr>
              <a:buClr>
                <a:srgbClr val="93A299"/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FF"/>
              </a:solidFill>
            </a:endParaRPr>
          </a:p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C00000"/>
              </a:solidFill>
            </a:endParaRPr>
          </a:p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Motto Evropských škol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429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cs-CZ" sz="2400" b="1" i="1" dirty="0" smtClean="0">
                <a:solidFill>
                  <a:schemeClr val="tx2">
                    <a:lumMod val="75000"/>
                  </a:schemeClr>
                </a:solidFill>
              </a:rPr>
              <a:t>	„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Vzděláváni bok po boku, nesužováni od dětství rozvratnými předsudky, obeznámeni se vším, co je významné a dobré v různých kulturách, ponesou v průběhu dospívání myšlenku vzájemné sounáležitosti. Při zachování lásky a hrdosti k vlastní zemi stanou se v myslích Evropany, vzdělanými a připravenými dovršit a upevnit dílo, které započali jejich předkové - vytvořit jednotnou a prosperující Evropu.“</a:t>
            </a:r>
          </a:p>
          <a:p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6987" y="5517232"/>
            <a:ext cx="3090565" cy="116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51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3200" dirty="0" smtClean="0"/>
              <a:t>Hodnocení a postup do vyššího ročníku</a:t>
            </a:r>
            <a:endParaRPr lang="en-GB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25112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Žáci s upraveným vzdělávacím programem mohou pokračovat se svojí třídou, ale bez oficiálního postupu do vyššího ročníku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600" dirty="0" smtClean="0">
                <a:solidFill>
                  <a:srgbClr val="C00000"/>
                </a:solidFill>
              </a:rPr>
              <a:t>Návrat k plnému kurikulu je možný, pokud žák dosáhne  vzdělávacích cílů stanovených v osnovách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600" dirty="0" smtClean="0">
                <a:solidFill>
                  <a:srgbClr val="0000FF"/>
                </a:solidFill>
              </a:rPr>
              <a:t>Žáci, kteří chtějí složit Evropskou maturitu, musí absolvovat kompletní kurikulum šestého  a sedmého ročníku sekundárního cyklu </a:t>
            </a:r>
            <a:endParaRPr lang="en-GB" sz="26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67744" y="260648"/>
            <a:ext cx="7920880" cy="350912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Přechod mezi jednotlivými cykly vzdělávání</a:t>
            </a:r>
            <a:endParaRPr lang="en-GB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3931920" cy="639762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Mateřská škola/Primární cyklus</a:t>
            </a:r>
            <a:endParaRPr lang="en-GB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3931920" cy="4328840"/>
          </a:xfrm>
        </p:spPr>
        <p:txBody>
          <a:bodyPr>
            <a:normAutofit/>
          </a:bodyPr>
          <a:lstStyle/>
          <a:p>
            <a:pPr marL="0" indent="0"/>
            <a:r>
              <a:rPr lang="cs-CZ" sz="2000" dirty="0" smtClean="0">
                <a:solidFill>
                  <a:srgbClr val="C00000"/>
                </a:solidFill>
              </a:rPr>
              <a:t>Informace mezi učitelem MŠ a koordinátorem  podpory primárního cyklu</a:t>
            </a:r>
            <a:endParaRPr lang="en-GB" sz="2000" dirty="0" smtClean="0">
              <a:solidFill>
                <a:srgbClr val="C00000"/>
              </a:solidFill>
            </a:endParaRPr>
          </a:p>
          <a:p>
            <a:endParaRPr lang="en-GB" sz="2000" dirty="0" smtClean="0"/>
          </a:p>
          <a:p>
            <a:pPr marL="0" indent="0"/>
            <a:r>
              <a:rPr lang="cs-CZ" sz="2000" dirty="0" smtClean="0"/>
              <a:t>Koordinátor podpory a budoucí třídní učitel se účastní jednání poradní skupiny</a:t>
            </a:r>
          </a:p>
          <a:p>
            <a:endParaRPr lang="cs-CZ" sz="2000" dirty="0" smtClean="0"/>
          </a:p>
          <a:p>
            <a:pPr marL="0" indent="0"/>
            <a:r>
              <a:rPr lang="cs-CZ" sz="2000" dirty="0" smtClean="0"/>
              <a:t>Portfolio žáka je postoupeno učiteli prvního ročníku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716016" y="1412776"/>
            <a:ext cx="3931920" cy="639762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P</a:t>
            </a:r>
            <a:r>
              <a:rPr lang="cs-CZ" sz="2400" dirty="0" smtClean="0"/>
              <a:t>rimární cyklus/Sekundární cyklus</a:t>
            </a:r>
            <a:endParaRPr lang="en-GB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54880" y="1988840"/>
            <a:ext cx="3931920" cy="4400848"/>
          </a:xfrm>
        </p:spPr>
        <p:txBody>
          <a:bodyPr>
            <a:normAutofit/>
          </a:bodyPr>
          <a:lstStyle/>
          <a:p>
            <a:pPr marL="0" indent="0"/>
            <a:r>
              <a:rPr lang="cs-CZ" sz="2000" dirty="0" smtClean="0">
                <a:solidFill>
                  <a:srgbClr val="C60C30"/>
                </a:solidFill>
              </a:rPr>
              <a:t>Výměna informací mezi koordinátory primárního a sekundárního cyklu</a:t>
            </a:r>
          </a:p>
          <a:p>
            <a:pPr marL="0" indent="0"/>
            <a:endParaRPr lang="cs-CZ" sz="2000" dirty="0">
              <a:solidFill>
                <a:srgbClr val="C60C30"/>
              </a:solidFill>
            </a:endParaRPr>
          </a:p>
          <a:p>
            <a:pPr marL="0" indent="0"/>
            <a:r>
              <a:rPr lang="cs-CZ" sz="2000" dirty="0" smtClean="0"/>
              <a:t>Koordinátor a příští třídní učitel se účastní poradní skupiny na konci pátého ročníku</a:t>
            </a:r>
          </a:p>
          <a:p>
            <a:pPr marL="0" indent="0"/>
            <a:endParaRPr lang="cs-CZ" sz="2000" dirty="0"/>
          </a:p>
          <a:p>
            <a:pPr marL="0" indent="0"/>
            <a:r>
              <a:rPr lang="cs-CZ" sz="2000" dirty="0" smtClean="0"/>
              <a:t>V případě žáka, jehož mateřský jazyk nekoresponduje s jazykem sekce, třídní učitel úzce spolupracuje s učitelem mateřského jazyka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5519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Evaluace účinnosti/statistická </a:t>
            </a:r>
            <a:r>
              <a:rPr lang="cs-CZ" sz="2800" dirty="0" smtClean="0"/>
              <a:t>zpráva</a:t>
            </a:r>
            <a:endParaRPr lang="cs-CZ" sz="28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60C30"/>
                </a:solidFill>
              </a:rPr>
              <a:t>Každoročně zpracovávaná inspektory zodpovědnými za podporu žáků se SVP na základě dat poskytnutých školami</a:t>
            </a:r>
          </a:p>
          <a:p>
            <a:pPr marL="0" indent="0"/>
            <a:r>
              <a:rPr lang="cs-CZ" sz="2000" dirty="0" smtClean="0">
                <a:solidFill>
                  <a:srgbClr val="0000FF"/>
                </a:solidFill>
              </a:rPr>
              <a:t>Obsah: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tatistické </a:t>
            </a:r>
            <a:r>
              <a:rPr lang="cs-CZ" sz="2000" dirty="0"/>
              <a:t>údaje o počtu žáků se SVP v systému, ve školách, v jazykových sekcích i v jednotlivých </a:t>
            </a:r>
            <a:r>
              <a:rPr lang="cs-CZ" sz="2000" dirty="0" smtClean="0"/>
              <a:t>ročnících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O</a:t>
            </a:r>
            <a:r>
              <a:rPr lang="cs-CZ" sz="2000" dirty="0" smtClean="0"/>
              <a:t>bsah </a:t>
            </a:r>
            <a:r>
              <a:rPr lang="cs-CZ" sz="2000" dirty="0"/>
              <a:t>a rozsah podpory, </a:t>
            </a:r>
            <a:r>
              <a:rPr lang="cs-CZ" sz="2000" dirty="0" smtClean="0"/>
              <a:t>kombinace různých </a:t>
            </a:r>
            <a:r>
              <a:rPr lang="cs-CZ" sz="2000" dirty="0"/>
              <a:t>typů, personální i materiální </a:t>
            </a:r>
            <a:r>
              <a:rPr lang="cs-CZ" sz="2000" dirty="0" smtClean="0"/>
              <a:t>zdroje, účinnost </a:t>
            </a:r>
            <a:r>
              <a:rPr lang="cs-CZ" sz="2000" dirty="0"/>
              <a:t>podpory (pokrok žáků</a:t>
            </a:r>
            <a:r>
              <a:rPr lang="cs-CZ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S</a:t>
            </a:r>
            <a:r>
              <a:rPr lang="cs-CZ" sz="2000" dirty="0" smtClean="0">
                <a:solidFill>
                  <a:srgbClr val="0000FF"/>
                </a:solidFill>
              </a:rPr>
              <a:t>hrnutí, doporučení, následná opatření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C00000"/>
                </a:solidFill>
              </a:rPr>
              <a:t>Příprava systému a nástrojů pro komplexní interní a externí evaluaci účinnosti podpory žáků se SVP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Porovnání: ČR - EŠ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3931920" cy="639762"/>
          </a:xfrm>
        </p:spPr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3931920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Úsilí o inkluzívní vzdělávání  v komplexním vzdělávacím systému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Zakotvení v právních předpisech, odpovědnost školy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C60C30"/>
                </a:solidFill>
              </a:rPr>
              <a:t>Kategorie žáků se SVP (žáci se zdravotním postižením, zdravotním znevýhodněním nebo se sociálním znevýhodněním)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Individualizace a diferencovaný přístup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Rezervy ve vzdělávání učitelů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S</a:t>
            </a:r>
            <a:r>
              <a:rPr lang="cs-CZ" sz="1800" dirty="0" smtClean="0"/>
              <a:t>polupráce s rodinou</a:t>
            </a:r>
            <a:endParaRPr lang="cs-CZ" sz="1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788024" y="1124744"/>
            <a:ext cx="3931920" cy="639762"/>
          </a:xfrm>
        </p:spPr>
        <p:txBody>
          <a:bodyPr/>
          <a:lstStyle/>
          <a:p>
            <a:r>
              <a:rPr lang="cs-CZ" dirty="0" smtClean="0"/>
              <a:t>Systém EŠ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16016" y="1916832"/>
            <a:ext cx="3931920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Vysoce akademické vzdělávání s cílem absolvovat Evropskou maturitu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Zakotvení </a:t>
            </a:r>
            <a:r>
              <a:rPr lang="cs-CZ" sz="1600" dirty="0"/>
              <a:t>v právních </a:t>
            </a:r>
            <a:r>
              <a:rPr lang="cs-CZ" sz="1600" dirty="0" smtClean="0"/>
              <a:t>předpisech s vymezením kompetencí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C60C30"/>
                </a:solidFill>
              </a:rPr>
              <a:t>Podpora jde za žákem podle jeho individuálních potřeb, flexibilita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Individualizace </a:t>
            </a:r>
            <a:r>
              <a:rPr lang="cs-CZ" sz="1600" dirty="0"/>
              <a:t>a diferencovaný přístup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Rezervy ve vzdělávání učitelů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</a:t>
            </a:r>
            <a:r>
              <a:rPr lang="cs-CZ" sz="1600" dirty="0" smtClean="0"/>
              <a:t>polupráce s rodinou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C60C30"/>
                </a:solidFill>
              </a:rPr>
              <a:t>Důraz na odpovědnost žáka za vlastní učení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C60C30"/>
                </a:solidFill>
              </a:rPr>
              <a:t>Monitoring a evaluace účinnosti</a:t>
            </a:r>
            <a:endParaRPr lang="cs-CZ" sz="1600" dirty="0">
              <a:solidFill>
                <a:srgbClr val="C60C3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7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PhDr. Dana Musilová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/>
            <a:r>
              <a:rPr lang="cs-CZ" dirty="0" smtClean="0"/>
              <a:t>Inspektorka pro předškolní a primární cyklus EŠ, nominovaná inspektorka pro podporu žáků se SVP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3298" y="5388951"/>
            <a:ext cx="4572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sz="1800" baseline="0" dirty="0" smtClean="0"/>
              <a:t>Fráni Šrámka 37, 150 21 Praha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Tel.: +420 251 </a:t>
            </a:r>
            <a:r>
              <a:rPr lang="cs-CZ" dirty="0" smtClean="0"/>
              <a:t>023 331</a:t>
            </a:r>
            <a:r>
              <a:rPr lang="cs-CZ" sz="1800" baseline="0" dirty="0" smtClean="0"/>
              <a:t>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Email: </a:t>
            </a:r>
            <a:r>
              <a:rPr lang="cs-CZ" dirty="0" smtClean="0"/>
              <a:t>dana.musilova</a:t>
            </a:r>
            <a:r>
              <a:rPr lang="cs-CZ" sz="1800" baseline="0" dirty="0" smtClean="0"/>
              <a:t>@csicr.cz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</a:t>
            </a:r>
            <a:r>
              <a:rPr lang="cs-CZ" sz="1800" b="1" baseline="0" dirty="0" smtClean="0">
                <a:solidFill>
                  <a:srgbClr val="C60C30"/>
                </a:solidFill>
              </a:rPr>
              <a:t>www.csicr.cz</a:t>
            </a:r>
            <a:endParaRPr lang="cs-CZ" b="1" dirty="0" smtClean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0070C0"/>
                </a:solidFill>
              </a:rPr>
              <a:t>Co jsou Evropské školy?</a:t>
            </a:r>
            <a:endParaRPr lang="cs-CZ" sz="3200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72074"/>
            <a:ext cx="3090565" cy="116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827584" y="1196751"/>
            <a:ext cx="67151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 smtClean="0">
              <a:solidFill>
                <a:schemeClr val="accent1"/>
              </a:solidFill>
            </a:endParaRPr>
          </a:p>
          <a:p>
            <a:endParaRPr lang="cs-CZ" sz="2000" dirty="0" smtClean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M</a:t>
            </a:r>
            <a:r>
              <a:rPr lang="cs-CZ" sz="2400" dirty="0" smtClean="0">
                <a:solidFill>
                  <a:schemeClr val="tx2"/>
                </a:solidFill>
              </a:rPr>
              <a:t>ultikulturní a mnohojazyčné vzdělávací instituce s šedesátiletou tradicí zřizované a kontrolované vládami členských států Evropské unie na základě Úmluvy o Statutu Evropských škol (1994)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V</a:t>
            </a:r>
            <a:r>
              <a:rPr lang="cs-CZ" sz="2400" dirty="0" smtClean="0">
                <a:solidFill>
                  <a:schemeClr val="tx2"/>
                </a:solidFill>
              </a:rPr>
              <a:t>ysoce kvalitní všeobecné vzdělání od předškolního až po maturitu, tzv. Evropský bakalaureát, uznávaný ve všech členských státech EU</a:t>
            </a:r>
          </a:p>
          <a:p>
            <a:endParaRPr lang="cs-CZ" sz="2000" dirty="0">
              <a:solidFill>
                <a:schemeClr val="accent1"/>
              </a:solidFill>
            </a:endParaRPr>
          </a:p>
          <a:p>
            <a:endParaRPr lang="cs-CZ" sz="2000" dirty="0" smtClean="0">
              <a:solidFill>
                <a:schemeClr val="accent1"/>
              </a:solidFill>
            </a:endParaRPr>
          </a:p>
          <a:p>
            <a:endParaRPr lang="cs-CZ" sz="20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13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Kdo patří do rodiny Evropských škol?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038600" cy="4525963"/>
          </a:xfrm>
        </p:spPr>
        <p:txBody>
          <a:bodyPr>
            <a:normAutofit/>
          </a:bodyPr>
          <a:lstStyle/>
          <a:p>
            <a:pPr marL="0" indent="0"/>
            <a:r>
              <a:rPr lang="cs-CZ" sz="2800" dirty="0" smtClean="0"/>
              <a:t>14 EŠ typu I v sedmi zemích EU s více než </a:t>
            </a:r>
          </a:p>
          <a:p>
            <a:pPr marL="0" indent="0"/>
            <a:r>
              <a:rPr lang="cs-CZ" sz="2800" dirty="0" smtClean="0"/>
              <a:t>25 000 žáků</a:t>
            </a:r>
          </a:p>
          <a:p>
            <a:pPr marL="0" indent="0"/>
            <a:endParaRPr lang="cs-CZ" sz="2800" dirty="0" smtClean="0"/>
          </a:p>
          <a:p>
            <a:pPr marL="0" indent="0"/>
            <a:endParaRPr lang="cs-CZ" sz="2800" dirty="0"/>
          </a:p>
          <a:p>
            <a:pPr marL="0" indent="0"/>
            <a:r>
              <a:rPr lang="cs-CZ" sz="2800" dirty="0" smtClean="0"/>
              <a:t>10 </a:t>
            </a:r>
            <a:r>
              <a:rPr lang="cs-CZ" sz="2800" dirty="0"/>
              <a:t>akreditovaných škol </a:t>
            </a:r>
            <a:r>
              <a:rPr lang="cs-CZ" sz="2800" dirty="0" smtClean="0"/>
              <a:t>v devíti </a:t>
            </a:r>
            <a:r>
              <a:rPr lang="cs-CZ" sz="2800" dirty="0"/>
              <a:t>zemích EU</a:t>
            </a:r>
          </a:p>
          <a:p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4038600" cy="4525963"/>
          </a:xfrm>
        </p:spPr>
        <p:txBody>
          <a:bodyPr>
            <a:noAutofit/>
          </a:bodyPr>
          <a:lstStyle/>
          <a:p>
            <a:pPr marL="4763" indent="0">
              <a:buNone/>
            </a:pPr>
            <a:r>
              <a:rPr lang="cs-CZ" sz="2400" dirty="0" smtClean="0">
                <a:solidFill>
                  <a:srgbClr val="0000FF"/>
                </a:solidFill>
              </a:rPr>
              <a:t>Evropská škola Brusel III</a:t>
            </a:r>
          </a:p>
          <a:p>
            <a:pPr marL="109728" indent="0">
              <a:buNone/>
            </a:pPr>
            <a:endParaRPr lang="cs-CZ" sz="2400" dirty="0" smtClean="0">
              <a:solidFill>
                <a:srgbClr val="0000FF"/>
              </a:solidFill>
            </a:endParaRPr>
          </a:p>
          <a:p>
            <a:r>
              <a:rPr lang="cs-CZ" sz="2400" dirty="0" smtClean="0"/>
              <a:t>3000 </a:t>
            </a:r>
            <a:r>
              <a:rPr lang="cs-CZ" sz="2400" dirty="0"/>
              <a:t>žáků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136 </a:t>
            </a:r>
            <a:r>
              <a:rPr lang="cs-CZ" sz="2400" dirty="0"/>
              <a:t>tříd</a:t>
            </a:r>
          </a:p>
          <a:p>
            <a:endParaRPr lang="cs-CZ" sz="2400" dirty="0"/>
          </a:p>
          <a:p>
            <a:pPr marL="0" indent="0"/>
            <a:r>
              <a:rPr lang="cs-CZ" sz="2400" dirty="0"/>
              <a:t>7 jazykových sekcí: česká – německá - anglická </a:t>
            </a:r>
            <a:r>
              <a:rPr lang="cs-CZ" sz="2400" dirty="0" smtClean="0"/>
              <a:t>-francouzská- </a:t>
            </a:r>
            <a:r>
              <a:rPr lang="cs-CZ" sz="2400" dirty="0"/>
              <a:t>španělská – řecká - holandská</a:t>
            </a:r>
          </a:p>
          <a:p>
            <a:pPr marL="109728" indent="0">
              <a:buNone/>
            </a:pPr>
            <a:endParaRPr lang="cs-CZ" sz="24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cs-CZ" sz="2400" dirty="0">
                <a:hlinkClick r:id="rId2"/>
              </a:rPr>
              <a:t>www.eeb3.eu/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Organizace vzdělávání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Mateřská škola – 2 roky (od 4 let)</a:t>
            </a:r>
          </a:p>
          <a:p>
            <a:endParaRPr lang="cs-CZ" sz="2400" dirty="0" smtClean="0"/>
          </a:p>
          <a:p>
            <a:r>
              <a:rPr lang="cs-CZ" sz="2400" dirty="0" smtClean="0"/>
              <a:t>Primární cyklus – 5 let</a:t>
            </a:r>
          </a:p>
          <a:p>
            <a:endParaRPr lang="cs-CZ" sz="2400" dirty="0" smtClean="0"/>
          </a:p>
          <a:p>
            <a:r>
              <a:rPr lang="cs-CZ" sz="2400" dirty="0" smtClean="0"/>
              <a:t>Sekundární cyklus - 7 let</a:t>
            </a:r>
          </a:p>
          <a:p>
            <a:endParaRPr lang="cs-CZ" sz="2400" dirty="0" smtClean="0"/>
          </a:p>
          <a:p>
            <a:r>
              <a:rPr lang="cs-CZ" sz="2400" dirty="0" smtClean="0"/>
              <a:t>Evropská maturita uznávaná v 28 zemích EU i v dalších zemích</a:t>
            </a:r>
          </a:p>
          <a:p>
            <a:endParaRPr lang="cs-CZ" sz="2400" dirty="0" smtClean="0"/>
          </a:p>
          <a:p>
            <a:pPr marL="0" lvl="0" indent="0">
              <a:buClr>
                <a:srgbClr val="A04DA3"/>
              </a:buClr>
            </a:pPr>
            <a:r>
              <a:rPr lang="cs-CZ" sz="2400" dirty="0">
                <a:solidFill>
                  <a:srgbClr val="0000FF"/>
                </a:solidFill>
              </a:rPr>
              <a:t>Vzdělávání v jazykových sekcích podle </a:t>
            </a:r>
            <a:r>
              <a:rPr lang="cs-CZ" sz="2400" dirty="0" smtClean="0">
                <a:solidFill>
                  <a:srgbClr val="0000FF"/>
                </a:solidFill>
              </a:rPr>
              <a:t>mateřského </a:t>
            </a:r>
            <a:r>
              <a:rPr lang="cs-CZ" sz="2400" dirty="0">
                <a:solidFill>
                  <a:srgbClr val="0000FF"/>
                </a:solidFill>
              </a:rPr>
              <a:t>jazyka, výuka v mateřském jazyce</a:t>
            </a:r>
          </a:p>
          <a:p>
            <a:endParaRPr lang="cs-CZ" sz="2400" dirty="0" smtClean="0">
              <a:solidFill>
                <a:srgbClr val="0000FF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08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800" dirty="0" smtClean="0">
                <a:solidFill>
                  <a:srgbClr val="0070C0"/>
                </a:solidFill>
              </a:rPr>
              <a:t>Žáci Evropských škol</a:t>
            </a:r>
            <a:endParaRPr lang="cs-CZ" sz="2800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286000" y="1988840"/>
            <a:ext cx="3521075" cy="424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5429256" y="3000372"/>
            <a:ext cx="3536464" cy="562612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00FF"/>
                </a:solidFill>
              </a:rPr>
              <a:t>	Hovořící </a:t>
            </a:r>
            <a:r>
              <a:rPr lang="cs-CZ" sz="2400" dirty="0">
                <a:solidFill>
                  <a:srgbClr val="0000FF"/>
                </a:solidFill>
              </a:rPr>
              <a:t>různými jazyky</a:t>
            </a:r>
          </a:p>
          <a:p>
            <a:pPr>
              <a:buNone/>
            </a:pPr>
            <a:r>
              <a:rPr lang="cs-CZ" sz="2400" dirty="0" smtClean="0">
                <a:solidFill>
                  <a:srgbClr val="0000FF"/>
                </a:solidFill>
              </a:rPr>
              <a:t>	Bilingvní a multilingvní</a:t>
            </a:r>
          </a:p>
          <a:p>
            <a:endParaRPr lang="cs-CZ" sz="2400" dirty="0">
              <a:solidFill>
                <a:schemeClr val="accent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5072074"/>
            <a:ext cx="3563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Žijící v cizině</a:t>
            </a:r>
          </a:p>
          <a:p>
            <a:r>
              <a:rPr lang="cs-CZ" sz="2400" dirty="0" smtClean="0"/>
              <a:t>Z různých zemí EU i světa</a:t>
            </a:r>
          </a:p>
          <a:p>
            <a:r>
              <a:rPr lang="cs-CZ" sz="2400" dirty="0" smtClean="0"/>
              <a:t>Z různého sociokulturního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7116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S</a:t>
            </a:r>
            <a:r>
              <a:rPr lang="cs-CZ" sz="3600" dirty="0" smtClean="0">
                <a:solidFill>
                  <a:srgbClr val="0070C0"/>
                </a:solidFill>
              </a:rPr>
              <a:t>ystém podpory žáků se SVP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Politika poskytování podpory ve vzdělávání v EŠ  - platnost od 1. 9. 2013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Nikoliv kategorizace žáků do skupin, ale podpora každého žáka podle jeho individuálních potřeb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Zásadní kritérium – prospěch a pokrok žáka, rozvoj jeho potenciálu</a:t>
            </a:r>
          </a:p>
          <a:p>
            <a:pPr marL="0" indent="0"/>
            <a:endParaRPr lang="cs-CZ" sz="2400" dirty="0" smtClean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C00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Principy</a:t>
            </a:r>
            <a:endParaRPr lang="cs-CZ" sz="320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3251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ovné příležitosti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Včasná identifikace potřeb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fektivita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C60C30"/>
                </a:solidFill>
              </a:rPr>
              <a:t>P</a:t>
            </a:r>
            <a:r>
              <a:rPr lang="cs-CZ" dirty="0" smtClean="0">
                <a:solidFill>
                  <a:srgbClr val="C60C30"/>
                </a:solidFill>
              </a:rPr>
              <a:t>artnerství </a:t>
            </a:r>
            <a:r>
              <a:rPr lang="cs-CZ" dirty="0">
                <a:solidFill>
                  <a:srgbClr val="C60C30"/>
                </a:solidFill>
              </a:rPr>
              <a:t>a sdílení </a:t>
            </a:r>
            <a:r>
              <a:rPr lang="cs-CZ" dirty="0" smtClean="0">
                <a:solidFill>
                  <a:srgbClr val="C60C30"/>
                </a:solidFill>
              </a:rPr>
              <a:t>odpovědnosti: škola – žák – rodiče - odborníci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ystematické </a:t>
            </a:r>
            <a:r>
              <a:rPr lang="cs-CZ" dirty="0"/>
              <a:t>sledování a hodnocení průběhu i výsledků </a:t>
            </a:r>
            <a:r>
              <a:rPr lang="cs-CZ" dirty="0" smtClean="0"/>
              <a:t>vzdělávání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Schéma vzdělávání v EŠ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608353"/>
              </p:ext>
            </p:extLst>
          </p:nvPr>
        </p:nvGraphicFramePr>
        <p:xfrm>
          <a:off x="683568" y="1268758"/>
          <a:ext cx="8064896" cy="482453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16224"/>
                <a:gridCol w="2016224"/>
                <a:gridCol w="2016224"/>
                <a:gridCol w="2016224"/>
              </a:tblGrid>
              <a:tr h="636544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Vzdělávání v EŠ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13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Diferencovaná výuka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13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Speciální opatření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9794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Struktura podpory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1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Základní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Střední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Intenzívní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81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Krátkodobá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Střednědobá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Dlouhodobá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D418B95CDC6749B3D32E689CEC0C44" ma:contentTypeVersion="0" ma:contentTypeDescription="Vytvoří nový dokument" ma:contentTypeScope="" ma:versionID="da5a7c49414991fa1c6f906671b8d90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833095-4E31-4247-B899-B50631B90A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02461F-82E7-4A8B-8887-7CD30377700D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FD2A267-416B-48EF-AC73-F75C66BA0D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575</TotalTime>
  <Words>1041</Words>
  <Application>Microsoft Office PowerPoint</Application>
  <PresentationFormat>Předvádění na obrazovce (4:3)</PresentationFormat>
  <Paragraphs>237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česká školní inspekce šablona</vt:lpstr>
      <vt:lpstr>Prezentace aplikace PowerPoint</vt:lpstr>
      <vt:lpstr>Motto Evropských škol</vt:lpstr>
      <vt:lpstr>Co jsou Evropské školy?</vt:lpstr>
      <vt:lpstr>Kdo patří do rodiny Evropských škol?</vt:lpstr>
      <vt:lpstr>Organizace vzdělávání</vt:lpstr>
      <vt:lpstr>Žáci Evropských škol</vt:lpstr>
      <vt:lpstr>Systém podpory žáků se SVP</vt:lpstr>
      <vt:lpstr>Principy</vt:lpstr>
      <vt:lpstr>Schéma vzdělávání v EŠ</vt:lpstr>
      <vt:lpstr>Diferenciace a individualizace</vt:lpstr>
      <vt:lpstr>Speciální opatření</vt:lpstr>
      <vt:lpstr>Úrovně a typy podpory </vt:lpstr>
      <vt:lpstr>Základní úroveň – General Support</vt:lpstr>
      <vt:lpstr>Střední úroveň – Moderate Support</vt:lpstr>
      <vt:lpstr>Intenzívní podpora – Intensive Support</vt:lpstr>
      <vt:lpstr>Kritéria pro zprávu z vyšetření žáka</vt:lpstr>
      <vt:lpstr>Poradní skupina</vt:lpstr>
      <vt:lpstr>Koordinátor podpory</vt:lpstr>
      <vt:lpstr>Poskytovatelé podpory</vt:lpstr>
      <vt:lpstr>Hodnocení a postup do vyššího ročníku</vt:lpstr>
      <vt:lpstr>Přechod mezi jednotlivými cykly vzdělávání</vt:lpstr>
      <vt:lpstr>Evaluace účinnosti/statistická zpráva</vt:lpstr>
      <vt:lpstr>Porovnání: ČR - EŠ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Novotná Hana</cp:lastModifiedBy>
  <cp:revision>61</cp:revision>
  <dcterms:created xsi:type="dcterms:W3CDTF">2014-01-14T12:07:55Z</dcterms:created>
  <dcterms:modified xsi:type="dcterms:W3CDTF">2015-05-11T07:30:50Z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0x010100D7D418B95CDC6749B3D32E689CEC0C44</vt:lpwstr>
  </property>
</Properties>
</file>