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41"/>
  </p:notesMasterIdLst>
  <p:handoutMasterIdLst>
    <p:handoutMasterId r:id="rId42"/>
  </p:handoutMasterIdLst>
  <p:sldIdLst>
    <p:sldId id="257" r:id="rId5"/>
    <p:sldId id="258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62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>
      <p:cViewPr varScale="1">
        <p:scale>
          <a:sx n="110" d="100"/>
          <a:sy n="110" d="100"/>
        </p:scale>
        <p:origin x="11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PV%20MS\Desktop\Talis_kapitola%202\zdroje_grafy%20a%20tabulky\tabulky\tabulka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PV%20MS\Desktop\Talis_kapitola%202\zdroje_grafy%20a%20tabulky\graf%20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List1!$A$3:$A$10</c:f>
              <c:strCache>
                <c:ptCount val="8"/>
                <c:pt idx="0">
                  <c:v>Porozumění pro učitele</c:v>
                </c:pt>
                <c:pt idx="1">
                  <c:v>Klima</c:v>
                </c:pt>
                <c:pt idx="2">
                  <c:v>Zájem o žáky</c:v>
                </c:pt>
                <c:pt idx="3">
                  <c:v>Sdílená vize</c:v>
                </c:pt>
                <c:pt idx="4">
                  <c:v>Rodiče</c:v>
                </c:pt>
                <c:pt idx="5">
                  <c:v>Kurikulum</c:v>
                </c:pt>
                <c:pt idx="6">
                  <c:v>Vzdělávací výsledky</c:v>
                </c:pt>
                <c:pt idx="7">
                  <c:v>Profesní rozvoj</c:v>
                </c:pt>
              </c:strCache>
            </c:strRef>
          </c:cat>
          <c:val>
            <c:numRef>
              <c:f>List1!$C$3:$C$10</c:f>
              <c:numCache>
                <c:formatCode>0.00</c:formatCode>
                <c:ptCount val="8"/>
                <c:pt idx="0">
                  <c:v>3.6881134133042521</c:v>
                </c:pt>
                <c:pt idx="1">
                  <c:v>3.4028230184581978</c:v>
                </c:pt>
                <c:pt idx="2">
                  <c:v>3.3631174533479729</c:v>
                </c:pt>
                <c:pt idx="3">
                  <c:v>3.1163916391639157</c:v>
                </c:pt>
                <c:pt idx="4">
                  <c:v>3.0889615105301398</c:v>
                </c:pt>
                <c:pt idx="5">
                  <c:v>2.8715846994535537</c:v>
                </c:pt>
                <c:pt idx="6">
                  <c:v>2.811546840958604</c:v>
                </c:pt>
                <c:pt idx="7">
                  <c:v>2.3675660792951532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580086848"/>
        <c:axId val="-580086304"/>
      </c:barChart>
      <c:catAx>
        <c:axId val="-5800868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80086304"/>
        <c:crosses val="autoZero"/>
        <c:auto val="1"/>
        <c:lblAlgn val="ctr"/>
        <c:lblOffset val="100"/>
        <c:noMultiLvlLbl val="0"/>
      </c:catAx>
      <c:valAx>
        <c:axId val="-580086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80086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030776317494203"/>
          <c:y val="6.6088384628153959E-2"/>
          <c:w val="0.73969223682505925"/>
          <c:h val="0.927302776909030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701E-2"/>
                  <c:y val="-4.500702570302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6666666666666684E-2"/>
                  <c:y val="-4.500702570302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666666666666684E-2"/>
                  <c:y val="-4.125644022777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444444444444445E-2"/>
                  <c:y val="-3.375526927727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List2!$A$1:$A$4</c:f>
              <c:strCache>
                <c:ptCount val="4"/>
                <c:pt idx="0">
                  <c:v>Směřování školy</c:v>
                </c:pt>
                <c:pt idx="1">
                  <c:v>Rozvoj lidí</c:v>
                </c:pt>
                <c:pt idx="2">
                  <c:v>Prostředí</c:v>
                </c:pt>
                <c:pt idx="3">
                  <c:v>Vzdělávací program</c:v>
                </c:pt>
              </c:strCache>
            </c:strRef>
          </c:cat>
          <c:val>
            <c:numRef>
              <c:f>List2!$B$1:$B$4</c:f>
              <c:numCache>
                <c:formatCode>0.00</c:formatCode>
                <c:ptCount val="4"/>
                <c:pt idx="0">
                  <c:v>80.172677595628343</c:v>
                </c:pt>
                <c:pt idx="1">
                  <c:v>80.592997811816133</c:v>
                </c:pt>
                <c:pt idx="2">
                  <c:v>85.433779761904844</c:v>
                </c:pt>
                <c:pt idx="3">
                  <c:v>74.483642311886527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580083584"/>
        <c:axId val="-580081952"/>
      </c:barChart>
      <c:catAx>
        <c:axId val="-580083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80081952"/>
        <c:crosses val="autoZero"/>
        <c:auto val="1"/>
        <c:lblAlgn val="ctr"/>
        <c:lblOffset val="100"/>
        <c:noMultiLvlLbl val="0"/>
      </c:catAx>
      <c:valAx>
        <c:axId val="-580081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58008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2. 11. 2015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8DDA-FF26-46A0-B35A-2C99743C5E3D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82B94-7DF9-4E1B-B9E0-9F13E106C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99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F5D44-20C4-4CFA-8E34-080E65621711}" type="slidenum">
              <a:rPr lang="cs-CZ" altLang="cs-CZ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altLang="cs-CZ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>
                <a:latin typeface="Arial" charset="0"/>
              </a:rPr>
              <a:t>Klára</a:t>
            </a: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9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D2DC83-4C80-45D3-B676-FEF4972F2CA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16770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EDB690-E1F1-4A1A-B4BF-65F7978E853E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218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80472C-4671-4C0F-9D33-C75F018CAB2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1317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0FC94E-8DC8-42A4-A0A9-EBE3414721AA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570844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94F2E4-A984-4223-9C52-AAEFF42F928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cs-C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56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CAD75E-B2EB-46E1-B3D4-327E5E90248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72214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0965F5-0D46-4030-9867-5F0245DA8406}" type="slidenum">
              <a:rPr lang="cs-CZ" altLang="cs-CZ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altLang="cs-CZ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>
                <a:latin typeface="Arial" charset="0"/>
              </a:rPr>
              <a:t>Klára</a:t>
            </a: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326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D09259-FCEA-4618-8B85-8FEAA3054556}" type="slidenum">
              <a:rPr lang="cs-CZ" altLang="cs-CZ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altLang="cs-CZ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>
                <a:latin typeface="Arial" charset="0"/>
              </a:rPr>
              <a:t>Klára</a:t>
            </a: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79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BB3D0E-E77C-4BEF-A198-FF5CDAC85D4F}" type="slidenum">
              <a:rPr lang="cs-CZ" altLang="cs-CZ" smtClean="0">
                <a:latin typeface="Arial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>
              <a:latin typeface="Arial" charset="0"/>
              <a:ea typeface="MS PGothic" pitchFamily="34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smtClean="0">
                <a:latin typeface="Arial" charset="0"/>
              </a:rPr>
              <a:t>Klára</a:t>
            </a: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0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C39C9F-46FB-412D-B44C-878F2DE0B572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22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225CC6-A426-4C7F-8FE4-4F09B66A3FBB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36313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9C120-71CD-4E42-ADE8-AD743776C5F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0717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0D5478-C41C-4895-96C1-2BEECB19AD31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774128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287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104729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2736304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76864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6237312"/>
            <a:ext cx="4011427" cy="50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F9BB5-CC60-40E4-BB0C-5EB3A3D5A62C}" type="datetimeFigureOut">
              <a:rPr lang="cs-CZ"/>
              <a:pPr>
                <a:defRPr/>
              </a:pPr>
              <a:t>2. 11. 2015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ED96-81B6-46D6-9922-87D5F6944BD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96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5F12F-69DF-4C87-8FD0-8168DFBA01F3}" type="datetimeFigureOut">
              <a:rPr lang="cs-CZ"/>
              <a:pPr>
                <a:defRPr/>
              </a:pPr>
              <a:t>2. 11. 2015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6860D-770A-467E-A76D-C081B3B1124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52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2C22-1DA3-4FBD-966B-2EDAA0B3A85A}" type="datetimeFigureOut">
              <a:rPr lang="cs-CZ"/>
              <a:pPr>
                <a:defRPr/>
              </a:pPr>
              <a:t>2. 11. 2015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B8702-B9A3-4660-AA91-F9F9B6CB38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992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08B81-FF99-44BA-908D-B47E0E8B2154}" type="datetimeFigureOut">
              <a:rPr lang="cs-CZ"/>
              <a:pPr>
                <a:defRPr/>
              </a:pPr>
              <a:t>2. 11. 2015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193D-C608-4AF8-B008-668E4526C34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18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287" y="6237312"/>
            <a:ext cx="4011427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1619250" y="2924175"/>
            <a:ext cx="7129463" cy="648841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Pedagogické vedení škol pohledem ředitelů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899592" y="3933056"/>
            <a:ext cx="7852777" cy="936724"/>
          </a:xfrm>
        </p:spPr>
        <p:txBody>
          <a:bodyPr/>
          <a:lstStyle/>
          <a:p>
            <a:r>
              <a:rPr lang="cs-CZ" sz="2400" dirty="0" smtClean="0"/>
              <a:t>Bohumíra Lazarová, Milan </a:t>
            </a:r>
            <a:r>
              <a:rPr lang="cs-CZ" sz="2400" dirty="0" err="1" smtClean="0"/>
              <a:t>Pol</a:t>
            </a:r>
            <a:r>
              <a:rPr lang="cs-CZ" sz="2400" dirty="0" smtClean="0"/>
              <a:t>, Martin  Sedláček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>
          <a:xfrm>
            <a:off x="971600" y="4509120"/>
            <a:ext cx="7777535" cy="864716"/>
          </a:xfrm>
        </p:spPr>
        <p:txBody>
          <a:bodyPr/>
          <a:lstStyle/>
          <a:p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Ústav pedagogických věd Filozofické fakulty Masarykovy univerzity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1043608" y="5013176"/>
            <a:ext cx="7129463" cy="648072"/>
          </a:xfrm>
        </p:spPr>
        <p:txBody>
          <a:bodyPr/>
          <a:lstStyle/>
          <a:p>
            <a:r>
              <a:rPr lang="cs-CZ" dirty="0" smtClean="0"/>
              <a:t>Praha, 4. listopadu 2015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64807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Ředitelky</a:t>
            </a: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 ředitelé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  Ve všech oblastech rozdílně vnímaná vlastní aktivita</a:t>
            </a:r>
          </a:p>
          <a:p>
            <a:pPr marL="0" indent="0" eaLnBrk="1" hangingPunct="1">
              <a:buFont typeface="Wingdings" pitchFamily="2" charset="2"/>
              <a:buChar char="Ø"/>
            </a:pPr>
            <a:endParaRPr lang="cs-CZ" altLang="cs-CZ" sz="2800" dirty="0" smtClean="0"/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  Statistická významnost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  Vysvětluje obvykle jen cca 2 % výsledků</a:t>
            </a:r>
          </a:p>
          <a:p>
            <a:pPr marL="0" indent="0" eaLnBrk="1" hangingPunct="1">
              <a:buFont typeface="Wingdings" pitchFamily="2" charset="2"/>
              <a:buChar char="Ø"/>
            </a:pPr>
            <a:endParaRPr lang="cs-CZ" altLang="cs-CZ" sz="2800" dirty="0" smtClean="0"/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  Ředitelky sdělují, že se všem oblastem věnují častěji</a:t>
            </a:r>
          </a:p>
          <a:p>
            <a:pPr marL="0" indent="0"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  Výjimkou vzdělávací výsledky – doména mužů (10 %)</a:t>
            </a:r>
          </a:p>
          <a:p>
            <a:pPr marL="0" indent="0" eaLnBrk="1" hangingPunct="1">
              <a:buFont typeface="Arial" charset="0"/>
              <a:buNone/>
            </a:pPr>
            <a:endParaRPr lang="cs-CZ" altLang="cs-CZ" sz="36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9842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Plně organizované školy a neúplné školy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3960440"/>
          </a:xfrm>
        </p:spPr>
        <p:txBody>
          <a:bodyPr/>
          <a:lstStyle/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Statisticky významné rozdíly (vzdělávací výsledky, zájem o žáky, klima, profesní rozvoj)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endParaRPr lang="cs-CZ" altLang="cs-CZ" sz="2800" dirty="0" smtClean="0"/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Vysvětlený podíl od 2 % do 10 %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Faktor působí ambivalentně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endParaRPr lang="cs-CZ" altLang="cs-CZ" sz="2800" dirty="0" smtClean="0"/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Vzdělávací výsledky (10 %); klima; profesní rozvoj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Zájem o žáky (10 %)</a:t>
            </a:r>
            <a:endParaRPr lang="en-US" altLang="cs-CZ" sz="2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408290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Délka ředitelské praxe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888433"/>
          </a:xfrm>
        </p:spPr>
        <p:txBody>
          <a:bodyPr/>
          <a:lstStyle/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do 5 let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do 10 let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nad 10 let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endParaRPr lang="cs-CZ" altLang="cs-CZ" sz="2800" dirty="0" smtClean="0"/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Rozdíly ve všech oblastech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endParaRPr lang="cs-CZ" altLang="cs-CZ" sz="2800" dirty="0" smtClean="0"/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sz="2800" dirty="0" smtClean="0"/>
              <a:t>Intenzivnější práce je u zkušenějších ředitelů</a:t>
            </a:r>
          </a:p>
          <a:p>
            <a:pPr eaLnBrk="1" hangingPunct="1">
              <a:buClr>
                <a:srgbClr val="004080"/>
              </a:buClr>
            </a:pPr>
            <a:endParaRPr lang="cs-CZ" altLang="cs-CZ" sz="28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8118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288606"/>
              </p:ext>
            </p:extLst>
          </p:nvPr>
        </p:nvGraphicFramePr>
        <p:xfrm>
          <a:off x="611560" y="1556792"/>
          <a:ext cx="763284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Percipovaná úspěšnost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4252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9"/>
            <a:ext cx="8569325" cy="3888009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Velká shoda ředitelů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Žádné významné odlišnosti (pohlaví,...)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endParaRPr lang="cs-CZ" altLang="cs-CZ" dirty="0" smtClean="0"/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Zajímavá korelace mezi intenzitou práce a úspěšností (percipovaná rovina) 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§"/>
            </a:pPr>
            <a:endParaRPr lang="cs-CZ" alt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Percipovaná úspěšnost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38976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68361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Výsledky skupinových rozhovorů</a:t>
            </a:r>
            <a:endParaRPr lang="cs-CZ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59415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Postup</a:t>
            </a:r>
            <a:endParaRPr lang="cs-CZ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Metoda ohniskových skupin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Cíl: hlouběji porozumět vybraným činnostem, překážkám, potřebám (i vzdělávacím)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4 skupiny, ředitelé různých základních škol, z různých míst ČR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31 účastníků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Kvalitativní analýzy z přepsaných nahrávek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9851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Diskusní témata</a:t>
            </a:r>
            <a:endParaRPr lang="cs-CZ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736006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Určování směru školy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Rozvoj lidí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Budování příznivého prostředí pro učení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Rozvoj vzdělávacího programu</a:t>
            </a:r>
          </a:p>
          <a:p>
            <a:pPr eaLnBrk="1" hangingPunct="1">
              <a:buFont typeface="Wingdings" pitchFamily="2" charset="2"/>
              <a:buChar char="Ø"/>
            </a:pPr>
            <a:endParaRPr lang="cs-CZ" altLang="cs-CZ" dirty="0" smtClean="0"/>
          </a:p>
          <a:p>
            <a:pPr eaLnBrk="1" hangingPunct="1">
              <a:buFont typeface="Wingdings" pitchFamily="2" charset="2"/>
              <a:buChar char="Ø"/>
            </a:pPr>
            <a:endParaRPr lang="cs-CZ" altLang="cs-CZ" dirty="0" smtClean="0"/>
          </a:p>
          <a:p>
            <a:pPr eaLnBrk="1" hangingPunct="1">
              <a:buFont typeface="Arial" charset="0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1194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 Určování směru školy</a:t>
            </a:r>
            <a:endParaRPr lang="cs-CZ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Profilace a směřování školy: vnitřní zdroje školy a poptávka trhu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Práce s projekty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Stabilní vize v nestabilním prostředí?</a:t>
            </a:r>
          </a:p>
          <a:p>
            <a:pPr eaLnBrk="1" hangingPunct="1">
              <a:buFont typeface="Arial" charset="0"/>
              <a:buNone/>
            </a:pPr>
            <a:endParaRPr lang="cs-CZ" alt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41959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3320" y="764704"/>
            <a:ext cx="8229600" cy="10081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Profilace a směřování školy: vnitřní zdroje školy a poptávka trhu</a:t>
            </a:r>
            <a:endParaRPr lang="cs-CZ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Snaha o profilace – zásadní jsou lidské zdroje 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Tak to není jednoduchý, pokud chcete mít akcent, 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musíte na to mít lid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i. ...Jak je ta škola venkovská, nebo z </a:t>
            </a:r>
            <a:r>
              <a:rPr lang="cs-CZ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malýho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města, poskytuje standardní vzdělávání bez nějakého dalšího jakoby akcentu v té výuce. 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Konkurence škol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….Ale nejhorší už potom začne být to, když je člověk právě v </a:t>
            </a:r>
            <a:r>
              <a:rPr lang="cs-CZ" sz="21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týhle</a:t>
            </a: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situaci, kdy se pořád někde soupeří, buďto získáte nepřátele ve svém okolí, nebo vás to pořád žene vymýšlet něco, co vůbec není dobře, protože ta škola by měla být především o tom, že budeme učit kvalitně, solidně a co nejlépe. </a:t>
            </a:r>
            <a:endParaRPr lang="cs-CZ" sz="21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403095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altLang="cs-CZ" dirty="0"/>
              <a:t>Koncept pedagogické vedení školy  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en-US" altLang="cs-CZ" dirty="0"/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altLang="cs-CZ" dirty="0"/>
              <a:t>Výsledky dotazníkového šetření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altLang="cs-CZ" dirty="0"/>
              <a:t>Výsledky skupinových rozhovorů</a:t>
            </a:r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endParaRPr lang="en-US" altLang="cs-CZ" dirty="0"/>
          </a:p>
          <a:p>
            <a:pPr>
              <a:buClr>
                <a:schemeClr val="accent1"/>
              </a:buClr>
              <a:buFont typeface="Wingdings" pitchFamily="2" charset="2"/>
              <a:buChar char="Ø"/>
            </a:pPr>
            <a:r>
              <a:rPr lang="cs-CZ" altLang="cs-CZ" dirty="0"/>
              <a:t>Implikace pro vzdělávání, praxi a politiku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Struktura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Pedagogické vedení škol pohledem ředitelů</a:t>
            </a:r>
          </a:p>
          <a:p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Práce s projekty</a:t>
            </a:r>
            <a:endParaRPr lang="cs-CZ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000" dirty="0" smtClean="0"/>
              <a:t>Politický i sociální tlak – rezignace na výběr projektů?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 jsme si teda zatím moc nevybírali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zatím jsme teda spíš brali, protože ta škola byla zanedbaná, tam bylo potřeba téměř vše, ale stojím fakt na hranici toho, že si říkám ne, nemůžeme jít do všeho, a to je zrovna 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střet s tím zřizovatelem znovu.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Oni vidí jenom ty peníze, jenom to vybavení… Víte, že je to ve skříních a že se úplně všechno nepoužívá… Budeme se muset naučit, že si budeme vybírat. 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3000" dirty="0" smtClean="0"/>
              <a:t>Administrativní náročnost</a:t>
            </a:r>
            <a:endParaRPr lang="cs-CZ" sz="3000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864378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7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Stabilní vize v nestabilním prostředí?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413732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Změny v prioritách školské politiky, chybějící koncepce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 to se hrozně špatně buduje, 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jestliže opravdu jste na </a:t>
            </a:r>
            <a:r>
              <a:rPr lang="cs-CZ" sz="2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nějakejch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krách, který se pod </a:t>
            </a:r>
            <a:r>
              <a:rPr lang="cs-CZ" sz="2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váma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houpou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jo, tak jak chcete na tom něco postavit? ……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…jakože ten stát po nás něco chce, …tak chvilku počkáme, možná i trošku delší chvilku, protože pak zjistíme, že nakonec to nebude potřeba. 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Rezonovalo v diskusích velmi silně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Problém s plánováním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732920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Rozvoj lidí</a:t>
            </a:r>
            <a:endParaRPr lang="cs-CZ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34523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Podpora učitelů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Další vzdělávání učitelů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Motivace učitelů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357462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777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Podpora učitelů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353347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Respekt k učitelům, ochota podporovat je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Já třeba tvrdím, že </a:t>
            </a:r>
            <a:r>
              <a:rPr lang="cs-CZ" sz="2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každej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učitel je odborník 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 tom, v 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tý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svý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profesi. Takže když za mnou přijde s návrhem, tak já mu řeknu: „Ano, ty tomu dobře rozumíš, to se mi líbí,“ a já se zase přetrhnu, abych sehnala peníze.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Situační vedení – „nenaučitelné dovednosti pro vedení lidí“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Specialisté ve škole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je fakt, že k tomu školnímu poradenskému pracovišti se učitelé obrací s různými problémy, který je potřeba řešit buď ve třídách, zase v kolektivu nebo individuálně. Je to věc, která 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nám hodně pomáhá, ulehčuje práci. </a:t>
            </a:r>
            <a:endParaRPr lang="cs-CZ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863557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08721"/>
            <a:ext cx="8229600" cy="57606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Další vzdělávání učitelů</a:t>
            </a:r>
            <a:endParaRPr lang="cs-CZ" sz="4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497362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Výběr je na učitelích. Promyšlenost plánování DVPP?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…přišlo mně ne zrovna ideální jim něco direktivně nařídit, běž tady na toto školení, protože škola to potřebuje. … Poprosila jsem je, aby zaprvé udělali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SWOTku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… A když jsem tu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SWOTku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zpracovala, vyšel mi z toho celoroční plán DVPP a ještě s bonusem, že si to ti lidi uvědomili sami. </a:t>
            </a:r>
            <a:endParaRPr lang="cs-CZ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Nabídka široká, problémy někdy spíše s kvalitou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Podpora v místě práce (vzájemné návštěvy, sborovny…)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Otázky ke kariérnímu řádu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vůbec 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nechápu ten smysl toho kariérního systému …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 budou se vytvářet další komise a zase budou odtékat ty peníze někam jinam. Budeme tam vytvářet nějaký lídry, který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nepotřebujem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možná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mentory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který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nepotřebujem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budem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tam mít specialisty, který 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nepotřebujem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  <a:endParaRPr lang="cs-CZ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6954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77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Motivace učitelů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75193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Podpora nápadů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3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…pro mě je to taková důvěra těm, kteří </a:t>
            </a:r>
            <a:r>
              <a:rPr lang="cs-CZ" sz="23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chcou</a:t>
            </a:r>
            <a:r>
              <a:rPr lang="cs-CZ" sz="23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něco dělat nového. Teď začala kolegyně s </a:t>
            </a:r>
            <a:r>
              <a:rPr lang="cs-CZ" sz="23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Hejného</a:t>
            </a:r>
            <a:r>
              <a:rPr lang="cs-CZ" sz="23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matematikou, které já </a:t>
            </a:r>
            <a:r>
              <a:rPr lang="cs-CZ" sz="23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furt</a:t>
            </a:r>
            <a:r>
              <a:rPr lang="cs-CZ" sz="23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nevěřím, ale přesto jsem ji nechal nakoupit ty pomůcky … takže taková důvěra a to ohodnocení pro ty, co tam chtějí něco vnést.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Individuální pohovory – tendence k </a:t>
            </a:r>
            <a:r>
              <a:rPr lang="cs-CZ" dirty="0" err="1" smtClean="0"/>
              <a:t>autoevaluaci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Práce s nemotivovanými učiteli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…já mám teď školníka těsně před výpovědí, má tři vytýkací dopisy, bere mi to strašně energie, nedostal odměnu, je bez osobního ohodnocení, vůbec to v ničem nepomohlo. I když peníze měl, i když je nemá, nevidím v tom rozdíl. </a:t>
            </a:r>
            <a:endParaRPr lang="cs-CZ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991605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91264" cy="122413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 </a:t>
            </a: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Budování příznivého prostředí pro učení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395536" y="2708920"/>
            <a:ext cx="8229600" cy="2448669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Vnější vztahy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Dobré sociální klima – priorita každé školy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Fyzické prostředí škol</a:t>
            </a:r>
          </a:p>
          <a:p>
            <a:pPr eaLnBrk="1" hangingPunct="1">
              <a:buFont typeface="Wingdings" pitchFamily="2" charset="2"/>
              <a:buChar char="Ø"/>
            </a:pPr>
            <a:endParaRPr lang="cs-CZ" alt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7928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3320" y="836712"/>
            <a:ext cx="8229600" cy="777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Vnější vztahy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497362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Vliv umístění školy (ne na intenzitu, ale na kvalitu)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 jakýmsi způsobem tu školu otevřít a ukázat jim, jak ta škola funguje, a jednat s nimi slušně, protože ten rodič to v podstatě vycítí… nestavět se k němu z pozice „já jsem tady ten ředitel a já rozhoduji“, ale 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berete ho jako partnera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Ale já mám trochu zkreslenou situaci, protože </a:t>
            </a:r>
            <a:r>
              <a:rPr lang="cs-CZ" sz="26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já jsem z vesnice 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tam o sobě každý všechno ví. </a:t>
            </a:r>
            <a:endParaRPr lang="cs-CZ" sz="2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Otevřenost škol, aktivity pro rodiče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Respekt k rodičům versus pochybnosti (péče o žáky se SVP)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Rozumí zřizovatel škole?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Oni /</a:t>
            </a:r>
            <a:r>
              <a:rPr lang="cs-CZ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zřizovatel</a:t>
            </a:r>
            <a:r>
              <a:rPr lang="cs-CZ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 si váží toho, že mají kvalitní školu, ví, že ji mají kvalitní, nicméně </a:t>
            </a:r>
            <a:r>
              <a:rPr lang="cs-CZ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té problematice toho školství nerozumí</a:t>
            </a:r>
            <a:r>
              <a:rPr lang="cs-CZ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co si budeme povídat. A mají pocit ale, že rozumí. Takže z toho pak vznikají takové situace, že my si myslíme, že nám mluví do něčeho, do čeho by neměli, a oni mají pocit, že by mohli.  Oni třeba neznají legislativu a tlačí nás k něčemu, chtějí, aby to tak bylo. Třeba kapacita školních družin, teď momentálně… </a:t>
            </a:r>
            <a:endParaRPr lang="cs-CZ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41825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06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Dobré sociální klima – priorita každé školy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4973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Snahy o demokracii a naslouchání, důvěra a bezpečí (týká se všech aktérů)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 a já si myslím, ještě k tomu klimatu, že ty děti nesmějí mít pocit strachu. .. musí vědět, že je lepší přijít a přiznat se, když něco vyvedou, než aby zatloukali, protože vědí, že přijde nějaká těžká represe. </a:t>
            </a: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Zásady a pravidla – jak nastavit?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 to dítě má svou stránku, kde se zaznamenává zapomínání a prohřešky chování. …odpouštíme 5x zapomínání, 5x nějaký zápis chování. Zase to nebude nikdy úplně spravedlivé, protože je učitel, který ho napomene třikrát a pak řekne: „A po čtvrté ti to tam zapíšu,“ pak je někdo, kdo zapíše vše.</a:t>
            </a:r>
            <a:endParaRPr lang="cs-CZ" sz="20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Rozdíly v ambicích a aktivitě učitelů  – vliv na vztahy?  Ředitel jako </a:t>
            </a:r>
            <a:r>
              <a:rPr lang="cs-CZ" sz="2000" dirty="0" err="1" smtClean="0"/>
              <a:t>mediátor</a:t>
            </a:r>
            <a:r>
              <a:rPr lang="cs-CZ" sz="2000" dirty="0" smtClean="0"/>
              <a:t> vztahů.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Rituály, tradice, společné výjezdy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Aktivní zapojování žáků do chodu školy a péči o prostředí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9488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287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Fyzické prostředí škol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2488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/>
              <a:t>Dobře vybavené školy (projekty), ale obavy o budoucnost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Jak to bude do budoucna, … my jsme si pořídili ty věci, </a:t>
            </a:r>
            <a:r>
              <a:rPr lang="cs-CZ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interaktivky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tablety, počítače a tak dále. … a v okamžiku, kdy nám odejdou, zastarají … Už teď do těch oprav cpeme šílené peníze, narostly nám výdaje za elektriku a tak dále, opravy, revize, jedna lampa do </a:t>
            </a:r>
            <a:r>
              <a:rPr lang="cs-CZ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interaktivky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jedenáct tisíc, že jo. 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Takže by mě zajímalo, jestli vůbec někdo nad tímhle přemýšlí, kde na to ty školy vezmou potom. </a:t>
            </a:r>
            <a:endParaRPr lang="cs-CZ" sz="2000" b="1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000" dirty="0" smtClean="0"/>
              <a:t>„</a:t>
            </a:r>
            <a:r>
              <a:rPr lang="cs-CZ" sz="2400" dirty="0" smtClean="0"/>
              <a:t>Noční můra“ investičních projektů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Měli jsme tam do fyziky nějaký pojistky nebo něco, já už nevím přesně, co to bylo. Dvoukorunová  záležitost jedna a ona si stoupla a počítala, jestli jich je sto. ….když tam </a:t>
            </a:r>
            <a:r>
              <a:rPr lang="cs-CZ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děcka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strhly loga, další problém, tak jsme to tam zase zpátky lepili před </a:t>
            </a:r>
            <a:r>
              <a:rPr lang="cs-CZ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nima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jo… Ale to jsou ty věci, co člověka sráží dolů, jo. Místo aby řekli: „Tady jste něco udělali, trošku to vypadá,“ 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 je nezajímá, jestli to ty </a:t>
            </a:r>
            <a:r>
              <a:rPr lang="cs-CZ" sz="2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děcka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používají…</a:t>
            </a:r>
          </a:p>
          <a:p>
            <a:pPr marL="0" indent="127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400" dirty="0" smtClean="0"/>
              <a:t>   Ředitel jako „</a:t>
            </a:r>
            <a:r>
              <a:rPr lang="cs-CZ" sz="2400" dirty="0" err="1" smtClean="0"/>
              <a:t>stavař</a:t>
            </a:r>
            <a:r>
              <a:rPr lang="cs-CZ" sz="2400" dirty="0" smtClean="0"/>
              <a:t>“ –  chybějící podpora zvnějšku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49189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6"/>
            <a:ext cx="8569325" cy="4536504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Pedagogické vedení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endParaRPr lang="cs-CZ" sz="28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 smtClean="0"/>
              <a:t>   Primární zřetel na učení žáků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 smtClean="0"/>
              <a:t>    Aktivity učitelů, které učení žáků podporují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 smtClean="0"/>
              <a:t>    Pedagogické vedení vykonává ředitel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endParaRPr lang="cs-CZ" sz="28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2800" dirty="0" smtClean="0"/>
              <a:t>    Ideál vedení jako fenomén rozprostřený napříč školou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/>
            </a:pPr>
            <a:endParaRPr lang="cs-CZ" sz="3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/>
            </a:pPr>
            <a:endParaRPr lang="cs-CZ" sz="36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defRPr/>
            </a:pPr>
            <a:endParaRPr lang="cs-CZ" sz="36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>
              <a:defRPr/>
            </a:pPr>
            <a:r>
              <a:rPr lang="cs-CZ" dirty="0"/>
              <a:t>Pedagogické vedení škol pohledem </a:t>
            </a:r>
            <a:r>
              <a:rPr lang="cs-CZ" dirty="0" smtClean="0"/>
              <a:t>ředitelů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70643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 Rozvoj vzdělávacího programu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Zajišťování rovnováhy ve školních vzdělávacích programech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Výsledky žáků – orientace na dynamiku vývoje ve vlastní škole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dirty="0" smtClean="0"/>
              <a:t>Heterogenní prostředí</a:t>
            </a:r>
          </a:p>
          <a:p>
            <a:pPr eaLnBrk="1" hangingPunct="1">
              <a:buFont typeface="Arial" charset="0"/>
              <a:buNone/>
            </a:pPr>
            <a:endParaRPr lang="cs-CZ" alt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72350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5090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Zajišťování rovnováhy ve školních vzdělávacích programech</a:t>
            </a:r>
            <a:endParaRPr lang="cs-CZ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Zužuje se prostor pro profilaci školy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 co mně osobně vadí, že vždycky někdo vymyslí něco navíc a dejte to tam, tu mediální výchovu, tu hodinu tělocviku navíc … kam, </a:t>
            </a:r>
            <a:r>
              <a:rPr lang="cs-CZ" sz="22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kam</a:t>
            </a:r>
            <a:r>
              <a:rPr lang="cs-CZ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2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kam</a:t>
            </a:r>
            <a:r>
              <a:rPr lang="cs-CZ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narvat? </a:t>
            </a:r>
            <a:r>
              <a:rPr lang="cs-CZ" sz="2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Protože si myslím, že za chvilku budeme učit všechno možné, jenom ne ten základ</a:t>
            </a:r>
            <a:r>
              <a:rPr lang="cs-CZ" sz="2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Co má žák vlastně umět? (propojení se SŠ)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Nové předměty a dělené hodiny – nároky na organizační práci (zajistit učitele a </a:t>
            </a:r>
            <a:r>
              <a:rPr lang="cs-CZ" dirty="0" err="1" smtClean="0"/>
              <a:t>aprobovanost</a:t>
            </a:r>
            <a:r>
              <a:rPr lang="cs-CZ" dirty="0" smtClean="0"/>
              <a:t>)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…protože jestli mám dyslektika </a:t>
            </a:r>
            <a:r>
              <a:rPr lang="cs-CZ" sz="21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čtyřkaře</a:t>
            </a: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cs-CZ" sz="21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kterej</a:t>
            </a: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se sotva umí podepsat česky, tak chtít po něm druhý cizí jazyk je nesmysl a ta klička tam, že tyhle děti nemusí, ale že mohou mít … </a:t>
            </a:r>
            <a:r>
              <a:rPr lang="cs-CZ" sz="2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ale kdo je bude učit</a:t>
            </a: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 Jestliže jsou tam dva, tak jako nemůžete vyčlenit kantora, který vám je bude učit, i kdyby nakrásně z </a:t>
            </a:r>
            <a:r>
              <a:rPr lang="cs-CZ" sz="21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tý</a:t>
            </a:r>
            <a:r>
              <a:rPr lang="cs-CZ" sz="21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poradny měli pozlacený papíry, to prostě nejde.</a:t>
            </a:r>
            <a:endParaRPr lang="cs-CZ" sz="21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3323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8509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Výsledky žáků – orientace na dynamiku vývoje ve vlastní škole</a:t>
            </a:r>
            <a:endParaRPr lang="cs-CZ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03279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Testování poskytované externími subjekty – objektivní?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Chybí propojení s požadavky na SŠ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Hodnocení žáků –  obtíže ve slaďování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Já jsem zjistil na pohovorech,, že </a:t>
            </a:r>
            <a:r>
              <a:rPr lang="cs-CZ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každý známkuje jinak.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Jeden dovoluje opakovat, opravit si písemku. Některý jenom malé písemky, ne velkou písemku. Paní učitelka v tělocviku známkuje, jak skok na lyžích, ona škrtá jedničky a pětky, a já říkám: „Co to je?“ 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Individuální podpora rizikovým žákům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 třeba řešíme, tomu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Pepíkovi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prostě nejde, proč mu to nejde, co bychom udělali, jo. …</a:t>
            </a:r>
            <a:endParaRPr lang="cs-CZ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650016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706437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Heterogenní prostředí</a:t>
            </a:r>
            <a:endParaRPr lang="cs-CZ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42535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Inkluze jako palčivé téma (chybí jasné informace). Komu vlastně prospívá?</a:t>
            </a:r>
          </a:p>
          <a:p>
            <a:pPr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 druhém stupni je </a:t>
            </a:r>
            <a:r>
              <a:rPr lang="cs-CZ" sz="20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tenhleten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model (</a:t>
            </a:r>
            <a:r>
              <a:rPr lang="cs-CZ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inkluze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prostě nefunkční</a:t>
            </a:r>
            <a:r>
              <a:rPr lang="cs-CZ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První stupeň jako super, máme hodně těch dětí integrovaných s IVP …. Nejtěžší je se vždycky rozhodnout, do které třídy to dítě dáme, …prostě vybalancovat, kdo to zvládne a co je hodně těžké, </a:t>
            </a:r>
            <a:r>
              <a:rPr lang="cs-CZ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najít asistenta pedagoga tak, aby byl opravdu kvalitní</a:t>
            </a:r>
            <a:endParaRPr lang="cs-CZ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Nároky na organizační práci – dělení hodin, (ne)kvalitní asistenti, specialisté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Podpora učitelům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dirty="0" smtClean="0"/>
              <a:t>Práce s informacemi o žácích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114727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778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 ještě diskuse naznačily?</a:t>
            </a:r>
            <a:endParaRPr lang="cs-CZ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0827"/>
          </a:xfrm>
        </p:spPr>
        <p:txBody>
          <a:bodyPr rtlCol="0">
            <a:normAutofit fontScale="77500" lnSpcReduction="20000"/>
          </a:bodyPr>
          <a:lstStyle/>
          <a:p>
            <a:pPr marL="0" indent="127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 smtClean="0"/>
              <a:t>   Nenaučitelné dovednosti ředitelů? </a:t>
            </a:r>
          </a:p>
          <a:p>
            <a:pPr marL="0"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„</a:t>
            </a:r>
            <a:r>
              <a:rPr lang="cs-CZ" sz="26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Polyfunkčnost</a:t>
            </a: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“, rozhodování na základě intuice, umění riskovat, sebedůvěra, nadšení, autorita a respekt, mediace vztahů, rovnováha v osobním a pracovním životě</a:t>
            </a:r>
          </a:p>
          <a:p>
            <a:pPr marL="0" indent="127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6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 smtClean="0"/>
              <a:t>Vzdělávací potřeby ředitelů (obsahy i formy)</a:t>
            </a:r>
          </a:p>
          <a:p>
            <a:pPr marL="0"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Právo a novinky ve školství, inkluze, práce s konkrétní změnou, reflexe práce s týmem, individuální konzultace na vyžádání, sdílení mezi řediteli</a:t>
            </a:r>
          </a:p>
          <a:p>
            <a:pPr marL="0"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127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b="1" dirty="0" smtClean="0"/>
              <a:t>  Podpora nastavením vnějších podmínek</a:t>
            </a:r>
          </a:p>
          <a:p>
            <a:pPr marL="0"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Stabilita a klid na práci, flexibilní a odpovědné poradenství, odborná podpora na krajích a obcích, včasné a přesné informace a metodická podpora, porady ředitelů v regionu, užiteční specialisté přímo do škol, asistenti a studenti na praxi.</a:t>
            </a:r>
          </a:p>
          <a:p>
            <a:pPr marL="0" indent="127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2455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569325" cy="475138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Vývojová perspektiva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Specifika podpory podle úplnosti/neúplnosti škol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Rozumí ředitelé kontextu?</a:t>
            </a:r>
          </a:p>
          <a:p>
            <a:pPr eaLnBrk="1" hangingPunct="1">
              <a:lnSpc>
                <a:spcPct val="150000"/>
              </a:lnSpc>
              <a:buClr>
                <a:schemeClr val="tx2"/>
              </a:buClr>
              <a:buSzPct val="90000"/>
              <a:buFont typeface="Wingdings" pitchFamily="2" charset="2"/>
              <a:buChar char="Ø"/>
            </a:pPr>
            <a:r>
              <a:rPr lang="cs-CZ" altLang="cs-CZ" dirty="0" smtClean="0"/>
              <a:t>Problém reflexe vlastních potřeb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Některé implikace</a:t>
            </a:r>
            <a:endParaRPr lang="cs-CZ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5041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395536" y="4149080"/>
            <a:ext cx="7915217" cy="576684"/>
          </a:xfrm>
        </p:spPr>
        <p:txBody>
          <a:bodyPr/>
          <a:lstStyle/>
          <a:p>
            <a:r>
              <a:rPr lang="cs-CZ" dirty="0" smtClean="0"/>
              <a:t>Bohumíra Lazarová, Milan </a:t>
            </a:r>
            <a:r>
              <a:rPr lang="cs-CZ" dirty="0" err="1" smtClean="0"/>
              <a:t>Pol</a:t>
            </a:r>
            <a:r>
              <a:rPr lang="cs-CZ" dirty="0" smtClean="0"/>
              <a:t>, Martin Sedláček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539552" y="4869160"/>
            <a:ext cx="7843209" cy="1008112"/>
          </a:xfrm>
        </p:spPr>
        <p:txBody>
          <a:bodyPr/>
          <a:lstStyle/>
          <a:p>
            <a:pPr algn="ctr"/>
            <a:r>
              <a:rPr lang="cs-CZ" dirty="0" smtClean="0"/>
              <a:t>Ústav pedagogických věd FF MU, Arna Nováka 1, 602 00 Brno</a:t>
            </a:r>
          </a:p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www.phil.muni.cz/wupv</a:t>
            </a:r>
          </a:p>
          <a:p>
            <a:pPr algn="ctr"/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lazarova@phil.muni.cz, pol@phil.muni.cz, msedlace@phil.muni.cz</a:t>
            </a:r>
          </a:p>
        </p:txBody>
      </p:sp>
    </p:spTree>
    <p:extLst>
      <p:ext uri="{BB962C8B-B14F-4D97-AF65-F5344CB8AC3E}">
        <p14:creationId xmlns:p14="http://schemas.microsoft.com/office/powerpoint/2010/main" val="11793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3816424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Výsledky dotazníkového šetření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11760" y="29722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</a:t>
            </a:r>
            <a:r>
              <a:rPr lang="cs-CZ" dirty="0" smtClean="0">
                <a:solidFill>
                  <a:schemeClr val="bg1"/>
                </a:solidFill>
              </a:rPr>
              <a:t>ředitelů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26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832"/>
            <a:ext cx="8569325" cy="396044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3600" dirty="0" smtClean="0"/>
              <a:t>Dotazník pro ředitele ZŠ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3600" dirty="0" smtClean="0"/>
              <a:t>Reprezentativní vzorek pro ČR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defRPr/>
            </a:pPr>
            <a:endParaRPr lang="cs-CZ" sz="3600" dirty="0"/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3600" dirty="0" smtClean="0"/>
              <a:t>Výběr vzorku a sběr dat - ČŠI</a:t>
            </a:r>
            <a:endParaRPr lang="cs-CZ" sz="3600" dirty="0"/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3600" dirty="0" smtClean="0"/>
              <a:t>Výroky reprezentující činnosti pedagogického vedení školy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endParaRPr lang="cs-CZ" sz="3600" dirty="0" smtClean="0"/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3600" dirty="0" smtClean="0"/>
              <a:t>Hodnocení vlastní aktivity</a:t>
            </a:r>
          </a:p>
          <a:p>
            <a:pPr eaLnBrk="1" fontAlgn="auto" hangingPunct="1">
              <a:spcAft>
                <a:spcPts val="0"/>
              </a:spcAft>
              <a:buClr>
                <a:schemeClr val="accent1"/>
              </a:buClr>
              <a:buSzPct val="100000"/>
              <a:buFont typeface="Wingdings" pitchFamily="2" charset="2"/>
              <a:buChar char="Ø"/>
              <a:defRPr/>
            </a:pPr>
            <a:r>
              <a:rPr lang="cs-CZ" sz="3600" dirty="0" smtClean="0"/>
              <a:t>Subjektivně vnímaná úspěšnost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dirty="0"/>
              <a:t>Pedagogické vedení škol pohledem </a:t>
            </a:r>
            <a:r>
              <a:rPr lang="cs-CZ" dirty="0" smtClean="0"/>
              <a:t>ředitelů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972479"/>
            <a:ext cx="79208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Postup</a:t>
            </a:r>
            <a:endParaRPr lang="en-US" sz="5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10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133600"/>
            <a:ext cx="8856662" cy="280756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Určování směru školy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Rozvoj lidí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Budování prostředí příznivého pro učení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altLang="cs-CZ" sz="2800" dirty="0" smtClean="0"/>
              <a:t>Rozvoj vzdělávacího programu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8640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Hlavní kategorie pedagogického </a:t>
            </a:r>
            <a:r>
              <a:rPr lang="cs-CZ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vedení</a:t>
            </a:r>
            <a:endParaRPr lang="cs-CZ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51550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16113"/>
            <a:ext cx="4038600" cy="4392612"/>
          </a:xfrm>
        </p:spPr>
        <p:txBody>
          <a:bodyPr rtlCol="0">
            <a:normAutofit fontScale="62500" lnSpcReduction="20000"/>
          </a:bodyPr>
          <a:lstStyle/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Sdílení vize</a:t>
            </a:r>
            <a:endParaRPr lang="cs-CZ" sz="3600" b="1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Spolupráce </a:t>
            </a:r>
            <a:r>
              <a:rPr lang="cs-CZ" sz="3600" b="1" dirty="0"/>
              <a:t>s </a:t>
            </a:r>
            <a:r>
              <a:rPr lang="cs-CZ" sz="3600" b="1" dirty="0" smtClean="0"/>
              <a:t>rodiči</a:t>
            </a:r>
            <a:endParaRPr lang="cs-CZ" sz="3600" b="1" dirty="0"/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Podpora </a:t>
            </a:r>
            <a:r>
              <a:rPr lang="cs-CZ" sz="3600" b="1" dirty="0"/>
              <a:t>profesního </a:t>
            </a:r>
            <a:r>
              <a:rPr lang="cs-CZ" sz="3600" b="1" dirty="0" smtClean="0"/>
              <a:t>rozvoje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Monitorování </a:t>
            </a:r>
            <a:r>
              <a:rPr lang="cs-CZ" sz="3600" b="1" dirty="0"/>
              <a:t>vzdělávacích výsledků </a:t>
            </a:r>
            <a:r>
              <a:rPr lang="cs-CZ" sz="3600" b="1" dirty="0" smtClean="0"/>
              <a:t>žáků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Zájem </a:t>
            </a:r>
            <a:r>
              <a:rPr lang="cs-CZ" sz="3600" b="1" dirty="0"/>
              <a:t>o </a:t>
            </a:r>
            <a:r>
              <a:rPr lang="cs-CZ" sz="3600" b="1" dirty="0" smtClean="0"/>
              <a:t>žáky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Rozvoj kurikula 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Stimulující klima</a:t>
            </a:r>
          </a:p>
          <a:p>
            <a:pPr marL="742950" indent="-7429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3600" b="1" dirty="0" smtClean="0"/>
              <a:t>Naplňování </a:t>
            </a:r>
            <a:r>
              <a:rPr lang="cs-CZ" sz="3600" b="1" dirty="0"/>
              <a:t>potřeb </a:t>
            </a:r>
            <a:r>
              <a:rPr lang="cs-CZ" sz="3600" b="1" dirty="0" smtClean="0"/>
              <a:t>učitelů</a:t>
            </a:r>
            <a:endParaRPr lang="cs-CZ" sz="3600" dirty="0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 rtlCol="0">
            <a:normAutofit fontScale="6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Hovořím s učiteli, aby </a:t>
            </a:r>
            <a:r>
              <a:rPr lang="cs-CZ" dirty="0" smtClean="0"/>
              <a:t>věděli, co </a:t>
            </a:r>
            <a:r>
              <a:rPr lang="cs-CZ" dirty="0"/>
              <a:t>od nich </a:t>
            </a:r>
            <a:r>
              <a:rPr lang="cs-CZ" dirty="0" smtClean="0"/>
              <a:t>očekávám.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Vytvářím prostor pro </a:t>
            </a:r>
            <a:r>
              <a:rPr lang="cs-CZ" dirty="0" smtClean="0"/>
              <a:t>zapojení rodičů </a:t>
            </a:r>
            <a:r>
              <a:rPr lang="cs-CZ" dirty="0"/>
              <a:t>do života </a:t>
            </a:r>
            <a:r>
              <a:rPr lang="cs-CZ" dirty="0" smtClean="0"/>
              <a:t>školy.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Podporuji, aby se </a:t>
            </a:r>
            <a:r>
              <a:rPr lang="cs-CZ" dirty="0" smtClean="0"/>
              <a:t>učitelé vzájemně </a:t>
            </a:r>
            <a:r>
              <a:rPr lang="cs-CZ" dirty="0"/>
              <a:t>navštěvovali v </a:t>
            </a:r>
            <a:r>
              <a:rPr lang="cs-CZ" dirty="0" smtClean="0"/>
              <a:t>hodinách a </a:t>
            </a:r>
            <a:r>
              <a:rPr lang="cs-CZ" dirty="0"/>
              <a:t>předávali si </a:t>
            </a:r>
            <a:r>
              <a:rPr lang="cs-CZ" dirty="0" smtClean="0"/>
              <a:t>zkušenosti.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Analyzuji </a:t>
            </a:r>
            <a:r>
              <a:rPr lang="cs-CZ" dirty="0" smtClean="0"/>
              <a:t>výsledky srovnávacích </a:t>
            </a:r>
            <a:r>
              <a:rPr lang="cs-CZ" dirty="0"/>
              <a:t>testů </a:t>
            </a:r>
            <a:r>
              <a:rPr lang="cs-CZ" dirty="0" smtClean="0"/>
              <a:t>žáků.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/>
              <a:t>Mluvím s žáky o </a:t>
            </a:r>
            <a:r>
              <a:rPr lang="pl-PL" dirty="0" smtClean="0"/>
              <a:t>jejich </a:t>
            </a:r>
            <a:r>
              <a:rPr lang="cs-CZ" dirty="0" smtClean="0"/>
              <a:t>problémech </a:t>
            </a:r>
            <a:r>
              <a:rPr lang="cs-CZ" dirty="0"/>
              <a:t>ve </a:t>
            </a:r>
            <a:r>
              <a:rPr lang="cs-CZ" dirty="0" smtClean="0"/>
              <a:t>škole.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Podílím se na </a:t>
            </a:r>
            <a:r>
              <a:rPr lang="cs-CZ" dirty="0" smtClean="0"/>
              <a:t>úpravách ŠVP.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Zajímám se o </a:t>
            </a:r>
            <a:r>
              <a:rPr lang="cs-CZ" dirty="0" smtClean="0"/>
              <a:t>spokojenost učitelů.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/>
              <a:t>Pro učitele </a:t>
            </a:r>
            <a:r>
              <a:rPr lang="cs-CZ" dirty="0" smtClean="0"/>
              <a:t>mám otevřené dveře.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Oblasti pedagogického  vedení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30678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351299"/>
              </p:ext>
            </p:extLst>
          </p:nvPr>
        </p:nvGraphicFramePr>
        <p:xfrm>
          <a:off x="611560" y="1556792"/>
          <a:ext cx="806489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35091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Percipovaná intenzita práce</a:t>
            </a:r>
            <a:endParaRPr lang="cs-CZ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64894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8072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Rozdíly v přístupech</a:t>
            </a:r>
            <a:endParaRPr lang="cs-CZ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384377"/>
          </a:xfrm>
        </p:spPr>
        <p:txBody>
          <a:bodyPr/>
          <a:lstStyle/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dirty="0" smtClean="0"/>
              <a:t>Hlavní podíl mají individuální odlišnosti ředitelů (osobnostní charakteristiky, profesní   hodnoty apod.)</a:t>
            </a:r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endParaRPr lang="cs-CZ" altLang="cs-CZ" dirty="0" smtClean="0"/>
          </a:p>
          <a:p>
            <a:pPr eaLnBrk="1" hangingPunct="1">
              <a:buClr>
                <a:srgbClr val="004080"/>
              </a:buClr>
              <a:buFont typeface="Wingdings" pitchFamily="2" charset="2"/>
              <a:buChar char="Ø"/>
            </a:pPr>
            <a:r>
              <a:rPr lang="cs-CZ" altLang="cs-CZ" dirty="0" smtClean="0"/>
              <a:t>Pohlaví, délka praxe, organizační úplnost školy, velikost školy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39752" y="188640"/>
            <a:ext cx="4236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Pedagogické vedení škol pohledem ředitelů</a:t>
            </a:r>
          </a:p>
        </p:txBody>
      </p:sp>
    </p:spTree>
    <p:extLst>
      <p:ext uri="{BB962C8B-B14F-4D97-AF65-F5344CB8AC3E}">
        <p14:creationId xmlns:p14="http://schemas.microsoft.com/office/powerpoint/2010/main" val="22052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92541B77DB294997A5D626E020E4E9" ma:contentTypeVersion="0" ma:contentTypeDescription="Vytvoří nový dokument" ma:contentTypeScope="" ma:versionID="f3828f1648b9702f90a34f36cce388e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14E9AB-0504-4D52-89C2-BB038957537E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D5A98B1-5CE0-406F-9D2B-3F5C6E5BB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45BFDE-6DA5-40C7-97E2-83944A6A7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66</TotalTime>
  <Words>1506</Words>
  <Application>Microsoft Office PowerPoint</Application>
  <PresentationFormat>Předvádění na obrazovce (4:3)</PresentationFormat>
  <Paragraphs>281</Paragraphs>
  <Slides>36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MS PGothic</vt:lpstr>
      <vt:lpstr>Arial</vt:lpstr>
      <vt:lpstr>Calibri</vt:lpstr>
      <vt:lpstr>Wingdings</vt:lpstr>
      <vt:lpstr>česká školní inspekce šablona</vt:lpstr>
      <vt:lpstr>Prezentace aplikace PowerPoint</vt:lpstr>
      <vt:lpstr>Prezentace aplikace PowerPoint</vt:lpstr>
      <vt:lpstr>Pedagogické vedení škol pohledem ředitelů</vt:lpstr>
      <vt:lpstr>Výsledky dotazníkového šetření</vt:lpstr>
      <vt:lpstr>Pedagogické vedení škol pohledem ředitelů</vt:lpstr>
      <vt:lpstr>Hlavní kategorie pedagogického vedení</vt:lpstr>
      <vt:lpstr>Oblasti pedagogického  vedení</vt:lpstr>
      <vt:lpstr>Percipovaná intenzita práce</vt:lpstr>
      <vt:lpstr>Rozdíly v přístupech</vt:lpstr>
      <vt:lpstr>Ředitelky a ředitelé</vt:lpstr>
      <vt:lpstr>Plně organizované školy a neúplné školy</vt:lpstr>
      <vt:lpstr>Délka ředitelské praxe</vt:lpstr>
      <vt:lpstr>Percipovaná úspěšnost</vt:lpstr>
      <vt:lpstr>Percipovaná úspěšnost</vt:lpstr>
      <vt:lpstr>Výsledky skupinových rozhovorů</vt:lpstr>
      <vt:lpstr>Postup</vt:lpstr>
      <vt:lpstr>Diskusní témata</vt:lpstr>
      <vt:lpstr>1. Určování směru školy</vt:lpstr>
      <vt:lpstr>Profilace a směřování školy: vnitřní zdroje školy a poptávka trhu</vt:lpstr>
      <vt:lpstr>Práce s projekty</vt:lpstr>
      <vt:lpstr>Stabilní vize v nestabilním prostředí?</vt:lpstr>
      <vt:lpstr>2. Rozvoj lidí</vt:lpstr>
      <vt:lpstr>Podpora učitelů</vt:lpstr>
      <vt:lpstr>Další vzdělávání učitelů</vt:lpstr>
      <vt:lpstr>Motivace učitelů</vt:lpstr>
      <vt:lpstr>3. Budování příznivého prostředí pro učení</vt:lpstr>
      <vt:lpstr>Vnější vztahy</vt:lpstr>
      <vt:lpstr>Dobré sociální klima – priorita každé školy</vt:lpstr>
      <vt:lpstr>Fyzické prostředí škol</vt:lpstr>
      <vt:lpstr>4. Rozvoj vzdělávacího programu</vt:lpstr>
      <vt:lpstr>Zajišťování rovnováhy ve školních vzdělávacích programech</vt:lpstr>
      <vt:lpstr>Výsledky žáků – orientace na dynamiku vývoje ve vlastní škole</vt:lpstr>
      <vt:lpstr>Heterogenní prostředí</vt:lpstr>
      <vt:lpstr>Co ještě diskuse naznačily?</vt:lpstr>
      <vt:lpstr>Některé implikace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Debnárová Miroslava</cp:lastModifiedBy>
  <cp:revision>12</cp:revision>
  <dcterms:created xsi:type="dcterms:W3CDTF">2014-01-14T12:07:55Z</dcterms:created>
  <dcterms:modified xsi:type="dcterms:W3CDTF">2015-11-02T11:04:46Z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0x0101000092541B77DB294997A5D626E020E4E9</vt:lpwstr>
  </property>
</Properties>
</file>